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omments/comment1.xml" ContentType="application/vnd.openxmlformats-officedocument.presentationml.comments+xml"/>
  <Override PartName="/ppt/tags/tag6.xml" ContentType="application/vnd.openxmlformats-officedocument.presentationml.tags+xml"/>
  <Override PartName="/ppt/comments/comment2.xml" ContentType="application/vnd.openxmlformats-officedocument.presentationml.comment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omments/comment3.xml" ContentType="application/vnd.openxmlformats-officedocument.presentationml.comment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6" r:id="rId3"/>
    <p:sldId id="257" r:id="rId4"/>
    <p:sldId id="258" r:id="rId5"/>
    <p:sldId id="274" r:id="rId6"/>
    <p:sldId id="261" r:id="rId7"/>
    <p:sldId id="262" r:id="rId8"/>
    <p:sldId id="277" r:id="rId9"/>
    <p:sldId id="263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i Fai Wong" initials="CFW" lastIdx="9" clrIdx="0">
    <p:extLst>
      <p:ext uri="{19B8F6BF-5375-455C-9EA6-DF929625EA0E}">
        <p15:presenceInfo xmlns:p15="http://schemas.microsoft.com/office/powerpoint/2012/main" userId="S::ChiFai.Wong@eu.equinix.com::4a23bdd4eca196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5-07T13:47:41.135" idx="2">
    <p:pos x="2529" y="3563"/>
    <p:text>Need to highlight that they have to spell the City in full.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5-07T13:49:21.174" idx="3">
    <p:pos x="6203" y="362"/>
    <p:text>Legal Name is a bit misleading, because this is also the screen to define more than one remit addresss.  So we need to add a hint to explain that if they want to add another Remit Site, then they need to enter a different Legal Entity Name.</p:text>
    <p:extLst>
      <p:ext uri="{C676402C-5697-4E1C-873F-D02D1690AC5C}">
        <p15:threadingInfo xmlns:p15="http://schemas.microsoft.com/office/powerpoint/2012/main" timeZoneBias="-60"/>
      </p:ext>
    </p:extLst>
  </p:cm>
  <p:cm authorId="1" dt="2019-05-07T13:51:04.892" idx="4">
    <p:pos x="6105" y="2452"/>
    <p:text>I think it's worth highlighting that this will be different depending on country.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5-07T13:59:23.961" idx="6">
    <p:pos x="2874" y="2712"/>
    <p:text>After this</p:text>
    <p:extLst>
      <p:ext uri="{C676402C-5697-4E1C-873F-D02D1690AC5C}">
        <p15:threadingInfo xmlns:p15="http://schemas.microsoft.com/office/powerpoint/2012/main" timeZoneBias="-60"/>
      </p:ext>
    </p:extLst>
  </p:cm>
  <p:cm authorId="1" dt="2019-05-07T14:08:56.177" idx="7">
    <p:pos x="2874" y="2808"/>
    <p:text>I might be worth to mention that they will need to enter their bank code again on the main form.</p:text>
    <p:extLst>
      <p:ext uri="{C676402C-5697-4E1C-873F-D02D1690AC5C}">
        <p15:threadingInfo xmlns:p15="http://schemas.microsoft.com/office/powerpoint/2012/main" timeZoneBias="-60">
          <p15:parentCm authorId="1" idx="6"/>
        </p15:threadingInfo>
      </p:ext>
    </p:extLst>
  </p:cm>
  <p:cm authorId="1" dt="2019-05-07T15:08:13.224" idx="9">
    <p:pos x="6111" y="316"/>
    <p:text>We should reassure suppliers what we're using this information for i.e. used to assess the supplier's suitability.  I suggest you reach out to Vivian to get the right statement.</p:text>
    <p:extLst>
      <p:ext uri="{C676402C-5697-4E1C-873F-D02D1690AC5C}">
        <p15:threadingInfo xmlns:p15="http://schemas.microsoft.com/office/powerpoint/2012/main" timeZoneBias="-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945" y="2125979"/>
            <a:ext cx="10369376" cy="6386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890" y="3840480"/>
            <a:ext cx="853948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635" b="0" i="0">
                <a:solidFill>
                  <a:srgbClr val="364546"/>
                </a:solidFill>
                <a:latin typeface="Arial"/>
                <a:cs typeface="Arial"/>
              </a:defRPr>
            </a:lvl1pPr>
          </a:lstStyle>
          <a:p>
            <a:pPr marL="11516">
              <a:spcBef>
                <a:spcPts val="131"/>
              </a:spcBef>
            </a:pPr>
            <a:r>
              <a:rPr lang="en-US" b="1" spc="-14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lang="en-US" spc="-50"/>
              <a:t>SUPPLIER </a:t>
            </a:r>
            <a:r>
              <a:rPr lang="en-US" spc="-27"/>
              <a:t>GUIDANCE </a:t>
            </a:r>
            <a:r>
              <a:rPr lang="en-US" spc="-45"/>
              <a:t>FOR </a:t>
            </a:r>
            <a:r>
              <a:rPr lang="en-US" spc="-23"/>
              <a:t>NEW</a:t>
            </a:r>
            <a:r>
              <a:rPr lang="en-US" spc="-118"/>
              <a:t> </a:t>
            </a:r>
            <a:r>
              <a:rPr lang="en-US" spc="-54"/>
              <a:t>SUPPLIERS</a:t>
            </a:r>
            <a:endParaRPr lang="en-US" spc="-54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7" b="1" i="0">
                <a:solidFill>
                  <a:srgbClr val="CDD500"/>
                </a:solidFill>
                <a:latin typeface="Arial Black"/>
                <a:cs typeface="Arial Black"/>
              </a:defRPr>
            </a:lvl1pPr>
          </a:lstStyle>
          <a:p>
            <a:pPr marL="23033">
              <a:spcBef>
                <a:spcPts val="150"/>
              </a:spcBef>
            </a:pPr>
            <a:fld id="{81D60167-4931-47E6-BA6A-407CBD079E47}" type="slidenum">
              <a:rPr lang="en-US" spc="-91" smtClean="0"/>
              <a:pPr marL="23033">
                <a:spcBef>
                  <a:spcPts val="150"/>
                </a:spcBef>
              </a:pPr>
              <a:t>‹#›</a:t>
            </a:fld>
            <a:endParaRPr lang="en-US" spc="-91" dirty="0"/>
          </a:p>
        </p:txBody>
      </p:sp>
    </p:spTree>
    <p:extLst>
      <p:ext uri="{BB962C8B-B14F-4D97-AF65-F5344CB8AC3E}">
        <p14:creationId xmlns:p14="http://schemas.microsoft.com/office/powerpoint/2010/main" val="316233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0963" y="2448769"/>
            <a:ext cx="4494619" cy="579069"/>
          </a:xfrm>
        </p:spPr>
        <p:txBody>
          <a:bodyPr lIns="0" tIns="0" rIns="0" bIns="0"/>
          <a:lstStyle>
            <a:lvl1pPr>
              <a:defRPr sz="3763" b="0" i="0">
                <a:solidFill>
                  <a:schemeClr val="bg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635" b="0" i="0">
                <a:solidFill>
                  <a:srgbClr val="364546"/>
                </a:solidFill>
                <a:latin typeface="Arial"/>
                <a:cs typeface="Arial"/>
              </a:defRPr>
            </a:lvl1pPr>
          </a:lstStyle>
          <a:p>
            <a:pPr marL="11516">
              <a:spcBef>
                <a:spcPts val="131"/>
              </a:spcBef>
            </a:pPr>
            <a:r>
              <a:rPr lang="en-US" b="1" spc="-14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lang="en-US" spc="-50"/>
              <a:t>SUPPLIER </a:t>
            </a:r>
            <a:r>
              <a:rPr lang="en-US" spc="-27"/>
              <a:t>GUIDANCE </a:t>
            </a:r>
            <a:r>
              <a:rPr lang="en-US" spc="-45"/>
              <a:t>FOR </a:t>
            </a:r>
            <a:r>
              <a:rPr lang="en-US" spc="-23"/>
              <a:t>NEW</a:t>
            </a:r>
            <a:r>
              <a:rPr lang="en-US" spc="-118"/>
              <a:t> </a:t>
            </a:r>
            <a:r>
              <a:rPr lang="en-US" spc="-54"/>
              <a:t>SUPPLIERS</a:t>
            </a:r>
            <a:endParaRPr lang="en-US" spc="-54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7" b="1" i="0">
                <a:solidFill>
                  <a:srgbClr val="CDD500"/>
                </a:solidFill>
                <a:latin typeface="Arial Black"/>
                <a:cs typeface="Arial Black"/>
              </a:defRPr>
            </a:lvl1pPr>
          </a:lstStyle>
          <a:p>
            <a:pPr marL="23033">
              <a:spcBef>
                <a:spcPts val="150"/>
              </a:spcBef>
            </a:pPr>
            <a:fld id="{81D60167-4931-47E6-BA6A-407CBD079E47}" type="slidenum">
              <a:rPr lang="en-US" spc="-91" smtClean="0"/>
              <a:pPr marL="23033">
                <a:spcBef>
                  <a:spcPts val="150"/>
                </a:spcBef>
              </a:pPr>
              <a:t>‹#›</a:t>
            </a:fld>
            <a:endParaRPr lang="en-US" spc="-91" dirty="0"/>
          </a:p>
        </p:txBody>
      </p:sp>
    </p:spTree>
    <p:extLst>
      <p:ext uri="{BB962C8B-B14F-4D97-AF65-F5344CB8AC3E}">
        <p14:creationId xmlns:p14="http://schemas.microsoft.com/office/powerpoint/2010/main" val="3829579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k object 18"/>
          <p:cNvSpPr/>
          <p:nvPr/>
        </p:nvSpPr>
        <p:spPr>
          <a:xfrm>
            <a:off x="535497" y="1131519"/>
            <a:ext cx="453385" cy="359311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198081" y="0"/>
                </a:moveTo>
                <a:lnTo>
                  <a:pt x="152663" y="5232"/>
                </a:lnTo>
                <a:lnTo>
                  <a:pt x="110970" y="20135"/>
                </a:lnTo>
                <a:lnTo>
                  <a:pt x="74191" y="43521"/>
                </a:lnTo>
                <a:lnTo>
                  <a:pt x="43516" y="74199"/>
                </a:lnTo>
                <a:lnTo>
                  <a:pt x="20133" y="110980"/>
                </a:lnTo>
                <a:lnTo>
                  <a:pt x="5231" y="152675"/>
                </a:lnTo>
                <a:lnTo>
                  <a:pt x="0" y="198094"/>
                </a:lnTo>
                <a:lnTo>
                  <a:pt x="5231" y="243513"/>
                </a:lnTo>
                <a:lnTo>
                  <a:pt x="20133" y="285206"/>
                </a:lnTo>
                <a:lnTo>
                  <a:pt x="43516" y="321984"/>
                </a:lnTo>
                <a:lnTo>
                  <a:pt x="74191" y="352660"/>
                </a:lnTo>
                <a:lnTo>
                  <a:pt x="110970" y="376043"/>
                </a:lnTo>
                <a:lnTo>
                  <a:pt x="152663" y="390945"/>
                </a:lnTo>
                <a:lnTo>
                  <a:pt x="198081" y="396176"/>
                </a:lnTo>
                <a:lnTo>
                  <a:pt x="243500" y="390945"/>
                </a:lnTo>
                <a:lnTo>
                  <a:pt x="285193" y="376043"/>
                </a:lnTo>
                <a:lnTo>
                  <a:pt x="321972" y="352660"/>
                </a:lnTo>
                <a:lnTo>
                  <a:pt x="352647" y="321984"/>
                </a:lnTo>
                <a:lnTo>
                  <a:pt x="376030" y="285206"/>
                </a:lnTo>
                <a:lnTo>
                  <a:pt x="390932" y="243513"/>
                </a:lnTo>
                <a:lnTo>
                  <a:pt x="396163" y="198094"/>
                </a:lnTo>
                <a:lnTo>
                  <a:pt x="390932" y="152675"/>
                </a:lnTo>
                <a:lnTo>
                  <a:pt x="376030" y="110980"/>
                </a:lnTo>
                <a:lnTo>
                  <a:pt x="352647" y="74199"/>
                </a:lnTo>
                <a:lnTo>
                  <a:pt x="321972" y="43521"/>
                </a:lnTo>
                <a:lnTo>
                  <a:pt x="285193" y="20135"/>
                </a:lnTo>
                <a:lnTo>
                  <a:pt x="243500" y="5232"/>
                </a:lnTo>
                <a:lnTo>
                  <a:pt x="198081" y="0"/>
                </a:lnTo>
                <a:close/>
              </a:path>
            </a:pathLst>
          </a:custGeom>
          <a:solidFill>
            <a:srgbClr val="CDD500"/>
          </a:solidFill>
        </p:spPr>
        <p:txBody>
          <a:bodyPr wrap="square" lIns="0" tIns="0" rIns="0" bIns="0" rtlCol="0"/>
          <a:lstStyle/>
          <a:p>
            <a:endParaRPr sz="1632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0963" y="2448769"/>
            <a:ext cx="4494619" cy="579069"/>
          </a:xfrm>
        </p:spPr>
        <p:txBody>
          <a:bodyPr lIns="0" tIns="0" rIns="0" bIns="0"/>
          <a:lstStyle>
            <a:lvl1pPr>
              <a:defRPr sz="3763" b="0" i="0">
                <a:solidFill>
                  <a:schemeClr val="bg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63" y="1577340"/>
            <a:ext cx="530668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635" b="0" i="0">
                <a:solidFill>
                  <a:srgbClr val="364546"/>
                </a:solidFill>
                <a:latin typeface="Arial"/>
                <a:cs typeface="Arial"/>
              </a:defRPr>
            </a:lvl1pPr>
          </a:lstStyle>
          <a:p>
            <a:pPr marL="11516">
              <a:spcBef>
                <a:spcPts val="131"/>
              </a:spcBef>
            </a:pPr>
            <a:r>
              <a:rPr lang="en-US" b="1" spc="-14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lang="en-US" spc="-50"/>
              <a:t>SUPPLIER </a:t>
            </a:r>
            <a:r>
              <a:rPr lang="en-US" spc="-27"/>
              <a:t>GUIDANCE </a:t>
            </a:r>
            <a:r>
              <a:rPr lang="en-US" spc="-45"/>
              <a:t>FOR </a:t>
            </a:r>
            <a:r>
              <a:rPr lang="en-US" spc="-23"/>
              <a:t>NEW</a:t>
            </a:r>
            <a:r>
              <a:rPr lang="en-US" spc="-118"/>
              <a:t> </a:t>
            </a:r>
            <a:r>
              <a:rPr lang="en-US" spc="-54"/>
              <a:t>SUPPLIERS</a:t>
            </a:r>
            <a:endParaRPr lang="en-US" spc="-54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7" b="1" i="0">
                <a:solidFill>
                  <a:srgbClr val="CDD500"/>
                </a:solidFill>
                <a:latin typeface="Arial Black"/>
                <a:cs typeface="Arial Black"/>
              </a:defRPr>
            </a:lvl1pPr>
          </a:lstStyle>
          <a:p>
            <a:pPr marL="23033">
              <a:spcBef>
                <a:spcPts val="150"/>
              </a:spcBef>
            </a:pPr>
            <a:fld id="{81D60167-4931-47E6-BA6A-407CBD079E47}" type="slidenum">
              <a:rPr lang="en-US" spc="-91" smtClean="0"/>
              <a:pPr marL="23033">
                <a:spcBef>
                  <a:spcPts val="150"/>
                </a:spcBef>
              </a:pPr>
              <a:t>‹#›</a:t>
            </a:fld>
            <a:endParaRPr lang="en-US" spc="-91" dirty="0"/>
          </a:p>
        </p:txBody>
      </p:sp>
    </p:spTree>
    <p:extLst>
      <p:ext uri="{BB962C8B-B14F-4D97-AF65-F5344CB8AC3E}">
        <p14:creationId xmlns:p14="http://schemas.microsoft.com/office/powerpoint/2010/main" val="2665121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0963" y="2448769"/>
            <a:ext cx="4494619" cy="579069"/>
          </a:xfrm>
        </p:spPr>
        <p:txBody>
          <a:bodyPr lIns="0" tIns="0" rIns="0" bIns="0"/>
          <a:lstStyle>
            <a:lvl1pPr>
              <a:defRPr sz="3763" b="0" i="0">
                <a:solidFill>
                  <a:schemeClr val="bg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635" b="0" i="0">
                <a:solidFill>
                  <a:srgbClr val="364546"/>
                </a:solidFill>
                <a:latin typeface="Arial"/>
                <a:cs typeface="Arial"/>
              </a:defRPr>
            </a:lvl1pPr>
          </a:lstStyle>
          <a:p>
            <a:pPr marL="11516">
              <a:spcBef>
                <a:spcPts val="131"/>
              </a:spcBef>
            </a:pPr>
            <a:r>
              <a:rPr lang="en-US" b="1" spc="-14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lang="en-US" spc="-50"/>
              <a:t>SUPPLIER </a:t>
            </a:r>
            <a:r>
              <a:rPr lang="en-US" spc="-27"/>
              <a:t>GUIDANCE </a:t>
            </a:r>
            <a:r>
              <a:rPr lang="en-US" spc="-45"/>
              <a:t>FOR </a:t>
            </a:r>
            <a:r>
              <a:rPr lang="en-US" spc="-23"/>
              <a:t>NEW</a:t>
            </a:r>
            <a:r>
              <a:rPr lang="en-US" spc="-118"/>
              <a:t> </a:t>
            </a:r>
            <a:r>
              <a:rPr lang="en-US" spc="-54"/>
              <a:t>SUPPLIERS</a:t>
            </a:r>
            <a:endParaRPr lang="en-US" spc="-54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7" b="1" i="0">
                <a:solidFill>
                  <a:srgbClr val="CDD500"/>
                </a:solidFill>
                <a:latin typeface="Arial Black"/>
                <a:cs typeface="Arial Black"/>
              </a:defRPr>
            </a:lvl1pPr>
          </a:lstStyle>
          <a:p>
            <a:pPr marL="23033">
              <a:spcBef>
                <a:spcPts val="150"/>
              </a:spcBef>
            </a:pPr>
            <a:fld id="{81D60167-4931-47E6-BA6A-407CBD079E47}" type="slidenum">
              <a:rPr lang="en-US" spc="-91" smtClean="0"/>
              <a:pPr marL="23033">
                <a:spcBef>
                  <a:spcPts val="150"/>
                </a:spcBef>
              </a:pPr>
              <a:t>‹#›</a:t>
            </a:fld>
            <a:endParaRPr lang="en-US" spc="-91" dirty="0"/>
          </a:p>
        </p:txBody>
      </p:sp>
    </p:spTree>
    <p:extLst>
      <p:ext uri="{BB962C8B-B14F-4D97-AF65-F5344CB8AC3E}">
        <p14:creationId xmlns:p14="http://schemas.microsoft.com/office/powerpoint/2010/main" val="2028670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635" b="0" i="0">
                <a:solidFill>
                  <a:srgbClr val="364546"/>
                </a:solidFill>
                <a:latin typeface="Arial"/>
                <a:cs typeface="Arial"/>
              </a:defRPr>
            </a:lvl1pPr>
          </a:lstStyle>
          <a:p>
            <a:pPr marL="11516">
              <a:spcBef>
                <a:spcPts val="131"/>
              </a:spcBef>
            </a:pPr>
            <a:r>
              <a:rPr lang="en-US" b="1" spc="-14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lang="en-US" spc="-50"/>
              <a:t>SUPPLIER </a:t>
            </a:r>
            <a:r>
              <a:rPr lang="en-US" spc="-27"/>
              <a:t>GUIDANCE </a:t>
            </a:r>
            <a:r>
              <a:rPr lang="en-US" spc="-45"/>
              <a:t>FOR </a:t>
            </a:r>
            <a:r>
              <a:rPr lang="en-US" spc="-23"/>
              <a:t>NEW</a:t>
            </a:r>
            <a:r>
              <a:rPr lang="en-US" spc="-118"/>
              <a:t> </a:t>
            </a:r>
            <a:r>
              <a:rPr lang="en-US" spc="-54"/>
              <a:t>SUPPLIERS</a:t>
            </a:r>
            <a:endParaRPr lang="en-US" spc="-54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7" b="1" i="0">
                <a:solidFill>
                  <a:srgbClr val="CDD500"/>
                </a:solidFill>
                <a:latin typeface="Arial Black"/>
                <a:cs typeface="Arial Black"/>
              </a:defRPr>
            </a:lvl1pPr>
          </a:lstStyle>
          <a:p>
            <a:pPr marL="23033">
              <a:spcBef>
                <a:spcPts val="150"/>
              </a:spcBef>
            </a:pPr>
            <a:fld id="{81D60167-4931-47E6-BA6A-407CBD079E47}" type="slidenum">
              <a:rPr lang="en-US" spc="-91" smtClean="0"/>
              <a:pPr marL="23033">
                <a:spcBef>
                  <a:spcPts val="150"/>
                </a:spcBef>
              </a:pPr>
              <a:t>‹#›</a:t>
            </a:fld>
            <a:endParaRPr lang="en-US" spc="-91" dirty="0"/>
          </a:p>
        </p:txBody>
      </p:sp>
    </p:spTree>
    <p:extLst>
      <p:ext uri="{BB962C8B-B14F-4D97-AF65-F5344CB8AC3E}">
        <p14:creationId xmlns:p14="http://schemas.microsoft.com/office/powerpoint/2010/main" val="44366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0963" y="2448769"/>
            <a:ext cx="4494619" cy="6386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963" y="1577340"/>
            <a:ext cx="109793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20964" y="6584696"/>
            <a:ext cx="2393351" cy="97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35" b="0" i="0">
                <a:solidFill>
                  <a:srgbClr val="364546"/>
                </a:solidFill>
                <a:latin typeface="Arial"/>
                <a:cs typeface="Arial"/>
              </a:defRPr>
            </a:lvl1pPr>
          </a:lstStyle>
          <a:p>
            <a:pPr marL="11516">
              <a:spcBef>
                <a:spcPts val="131"/>
              </a:spcBef>
            </a:pPr>
            <a:r>
              <a:rPr lang="en-US" b="1" spc="-14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lang="en-US" spc="-50"/>
              <a:t>SUPPLIER </a:t>
            </a:r>
            <a:r>
              <a:rPr lang="en-US" spc="-27"/>
              <a:t>GUIDANCE </a:t>
            </a:r>
            <a:r>
              <a:rPr lang="en-US" spc="-45"/>
              <a:t>FOR </a:t>
            </a:r>
            <a:r>
              <a:rPr lang="en-US" spc="-23"/>
              <a:t>NEW</a:t>
            </a:r>
            <a:r>
              <a:rPr lang="en-US" spc="-118"/>
              <a:t> </a:t>
            </a:r>
            <a:r>
              <a:rPr lang="en-US" spc="-54"/>
              <a:t>SUPPLIERS</a:t>
            </a:r>
            <a:endParaRPr lang="en-US" spc="-54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63" y="6377939"/>
            <a:ext cx="280583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5/16/2019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586488" y="6547768"/>
            <a:ext cx="141683" cy="1395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7" b="1" i="0">
                <a:solidFill>
                  <a:srgbClr val="CDD500"/>
                </a:solidFill>
                <a:latin typeface="Arial Black"/>
                <a:cs typeface="Arial Black"/>
              </a:defRPr>
            </a:lvl1pPr>
          </a:lstStyle>
          <a:p>
            <a:pPr marL="23033">
              <a:spcBef>
                <a:spcPts val="150"/>
              </a:spcBef>
            </a:pPr>
            <a:fld id="{81D60167-4931-47E6-BA6A-407CBD079E47}" type="slidenum">
              <a:rPr lang="en-US" spc="-91" smtClean="0"/>
              <a:pPr marL="23033">
                <a:spcBef>
                  <a:spcPts val="150"/>
                </a:spcBef>
              </a:pPr>
              <a:t>‹#›</a:t>
            </a:fld>
            <a:endParaRPr lang="en-US" spc="-91" dirty="0"/>
          </a:p>
        </p:txBody>
      </p:sp>
    </p:spTree>
    <p:extLst>
      <p:ext uri="{BB962C8B-B14F-4D97-AF65-F5344CB8AC3E}">
        <p14:creationId xmlns:p14="http://schemas.microsoft.com/office/powerpoint/2010/main" val="3952758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4589">
        <a:defRPr>
          <a:latin typeface="+mn-lt"/>
          <a:ea typeface="+mn-ea"/>
          <a:cs typeface="+mn-cs"/>
        </a:defRPr>
      </a:lvl2pPr>
      <a:lvl3pPr marL="829178">
        <a:defRPr>
          <a:latin typeface="+mn-lt"/>
          <a:ea typeface="+mn-ea"/>
          <a:cs typeface="+mn-cs"/>
        </a:defRPr>
      </a:lvl3pPr>
      <a:lvl4pPr marL="1243767">
        <a:defRPr>
          <a:latin typeface="+mn-lt"/>
          <a:ea typeface="+mn-ea"/>
          <a:cs typeface="+mn-cs"/>
        </a:defRPr>
      </a:lvl4pPr>
      <a:lvl5pPr marL="1658356">
        <a:defRPr>
          <a:latin typeface="+mn-lt"/>
          <a:ea typeface="+mn-ea"/>
          <a:cs typeface="+mn-cs"/>
        </a:defRPr>
      </a:lvl5pPr>
      <a:lvl6pPr marL="2072945">
        <a:defRPr>
          <a:latin typeface="+mn-lt"/>
          <a:ea typeface="+mn-ea"/>
          <a:cs typeface="+mn-cs"/>
        </a:defRPr>
      </a:lvl6pPr>
      <a:lvl7pPr marL="2487534">
        <a:defRPr>
          <a:latin typeface="+mn-lt"/>
          <a:ea typeface="+mn-ea"/>
          <a:cs typeface="+mn-cs"/>
        </a:defRPr>
      </a:lvl7pPr>
      <a:lvl8pPr marL="2902123">
        <a:defRPr>
          <a:latin typeface="+mn-lt"/>
          <a:ea typeface="+mn-ea"/>
          <a:cs typeface="+mn-cs"/>
        </a:defRPr>
      </a:lvl8pPr>
      <a:lvl9pPr marL="331671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4589">
        <a:defRPr>
          <a:latin typeface="+mn-lt"/>
          <a:ea typeface="+mn-ea"/>
          <a:cs typeface="+mn-cs"/>
        </a:defRPr>
      </a:lvl2pPr>
      <a:lvl3pPr marL="829178">
        <a:defRPr>
          <a:latin typeface="+mn-lt"/>
          <a:ea typeface="+mn-ea"/>
          <a:cs typeface="+mn-cs"/>
        </a:defRPr>
      </a:lvl3pPr>
      <a:lvl4pPr marL="1243767">
        <a:defRPr>
          <a:latin typeface="+mn-lt"/>
          <a:ea typeface="+mn-ea"/>
          <a:cs typeface="+mn-cs"/>
        </a:defRPr>
      </a:lvl4pPr>
      <a:lvl5pPr marL="1658356">
        <a:defRPr>
          <a:latin typeface="+mn-lt"/>
          <a:ea typeface="+mn-ea"/>
          <a:cs typeface="+mn-cs"/>
        </a:defRPr>
      </a:lvl5pPr>
      <a:lvl6pPr marL="2072945">
        <a:defRPr>
          <a:latin typeface="+mn-lt"/>
          <a:ea typeface="+mn-ea"/>
          <a:cs typeface="+mn-cs"/>
        </a:defRPr>
      </a:lvl6pPr>
      <a:lvl7pPr marL="2487534">
        <a:defRPr>
          <a:latin typeface="+mn-lt"/>
          <a:ea typeface="+mn-ea"/>
          <a:cs typeface="+mn-cs"/>
        </a:defRPr>
      </a:lvl7pPr>
      <a:lvl8pPr marL="2902123">
        <a:defRPr>
          <a:latin typeface="+mn-lt"/>
          <a:ea typeface="+mn-ea"/>
          <a:cs typeface="+mn-cs"/>
        </a:defRPr>
      </a:lvl8pPr>
      <a:lvl9pPr marL="331671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do_not_reply@supplier.coupahost.com" TargetMode="Externa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5" Type="http://schemas.openxmlformats.org/officeDocument/2006/relationships/comments" Target="../comments/commen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comments" Target="../comments/comment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comments" Target="../comments/comment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8">
            <a:extLst>
              <a:ext uri="{FF2B5EF4-FFF2-40B4-BE49-F238E27FC236}">
                <a16:creationId xmlns:a16="http://schemas.microsoft.com/office/drawing/2014/main" id="{7E662DE7-944B-4BA2-ACC6-E715EDC608D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7748" y="2448770"/>
            <a:ext cx="3562014" cy="10424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>
              <a:lnSpc>
                <a:spcPts val="4008"/>
              </a:lnSpc>
            </a:pPr>
            <a:r>
              <a:rPr spc="-299" dirty="0">
                <a:solidFill>
                  <a:srgbClr val="FF0000"/>
                </a:solidFill>
              </a:rPr>
              <a:t>Coupa </a:t>
            </a:r>
            <a:r>
              <a:rPr spc="-227" dirty="0">
                <a:solidFill>
                  <a:srgbClr val="FF0000"/>
                </a:solidFill>
              </a:rPr>
              <a:t>Guidance  </a:t>
            </a:r>
            <a:r>
              <a:rPr spc="-236" dirty="0">
                <a:solidFill>
                  <a:srgbClr val="FF0000"/>
                </a:solidFill>
              </a:rPr>
              <a:t>for </a:t>
            </a:r>
            <a:r>
              <a:rPr spc="-222" dirty="0">
                <a:solidFill>
                  <a:srgbClr val="FF0000"/>
                </a:solidFill>
              </a:rPr>
              <a:t>New</a:t>
            </a:r>
            <a:r>
              <a:rPr spc="-788" dirty="0">
                <a:solidFill>
                  <a:srgbClr val="FF0000"/>
                </a:solidFill>
              </a:rPr>
              <a:t> </a:t>
            </a:r>
            <a:r>
              <a:rPr spc="-230" dirty="0">
                <a:solidFill>
                  <a:srgbClr val="FF0000"/>
                </a:solidFill>
              </a:rPr>
              <a:t>Suppliers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A90ACC28-274B-4FC9-9D94-06ED95D377CB}"/>
              </a:ext>
            </a:extLst>
          </p:cNvPr>
          <p:cNvSpPr txBox="1"/>
          <p:nvPr/>
        </p:nvSpPr>
        <p:spPr>
          <a:xfrm>
            <a:off x="1811910" y="3705393"/>
            <a:ext cx="2936099" cy="7383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>
              <a:lnSpc>
                <a:spcPct val="108300"/>
              </a:lnSpc>
            </a:pPr>
            <a:r>
              <a:rPr sz="907" b="1" spc="-91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</a:t>
            </a:r>
            <a:r>
              <a:rPr sz="907" b="1" spc="-141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45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907" b="1" spc="-141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4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b="1" spc="-141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7" b="1" spc="-82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Equinix </a:t>
            </a:r>
            <a:r>
              <a:rPr sz="907" b="1" spc="-73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Supplier</a:t>
            </a:r>
            <a:r>
              <a:rPr sz="907" b="1" spc="-141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63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Onboarding</a:t>
            </a:r>
            <a:r>
              <a:rPr sz="907" b="1" spc="-141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100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Process!  </a:t>
            </a:r>
            <a:endParaRPr lang="en-US" sz="907" b="1" spc="-100" dirty="0">
              <a:solidFill>
                <a:srgbClr val="F796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16" marR="4607" defTabSz="829178">
              <a:lnSpc>
                <a:spcPct val="108300"/>
              </a:lnSpc>
            </a:pPr>
            <a:r>
              <a:rPr sz="907" spc="-23" dirty="0">
                <a:solidFill>
                  <a:srgbClr val="FFFFFF"/>
                </a:solidFill>
                <a:latin typeface="Arial"/>
                <a:cs typeface="Arial"/>
              </a:rPr>
              <a:t>This </a:t>
            </a:r>
            <a:r>
              <a:rPr sz="907" spc="14" dirty="0">
                <a:solidFill>
                  <a:srgbClr val="FFFFFF"/>
                </a:solidFill>
                <a:latin typeface="Arial"/>
                <a:cs typeface="Arial"/>
              </a:rPr>
              <a:t>document </a:t>
            </a:r>
            <a:r>
              <a:rPr sz="907" spc="-18" dirty="0">
                <a:solidFill>
                  <a:srgbClr val="FFFFFF"/>
                </a:solidFill>
                <a:latin typeface="Arial"/>
                <a:cs typeface="Arial"/>
              </a:rPr>
              <a:t>is </a:t>
            </a:r>
            <a:r>
              <a:rPr sz="907" spc="-9" dirty="0">
                <a:solidFill>
                  <a:srgbClr val="FFFFFF"/>
                </a:solidFill>
                <a:latin typeface="Arial"/>
                <a:cs typeface="Arial"/>
              </a:rPr>
              <a:t>designed </a:t>
            </a:r>
            <a:r>
              <a:rPr sz="907" spc="36" dirty="0">
                <a:solidFill>
                  <a:srgbClr val="FFFFFF"/>
                </a:solidFill>
                <a:latin typeface="Arial"/>
                <a:cs typeface="Arial"/>
              </a:rPr>
              <a:t>to </a:t>
            </a:r>
            <a:r>
              <a:rPr sz="907" spc="9" dirty="0">
                <a:solidFill>
                  <a:srgbClr val="FFFFFF"/>
                </a:solidFill>
                <a:latin typeface="Arial"/>
                <a:cs typeface="Arial"/>
              </a:rPr>
              <a:t>help you </a:t>
            </a:r>
            <a:r>
              <a:rPr sz="907" spc="18" dirty="0">
                <a:solidFill>
                  <a:srgbClr val="FFFFFF"/>
                </a:solidFill>
                <a:latin typeface="Arial"/>
                <a:cs typeface="Arial"/>
              </a:rPr>
              <a:t>through the  </a:t>
            </a:r>
            <a:r>
              <a:rPr lang="en-US" sz="907" spc="5" dirty="0">
                <a:solidFill>
                  <a:srgbClr val="FFFFFF"/>
                </a:solidFill>
                <a:latin typeface="Arial"/>
                <a:cs typeface="Arial"/>
              </a:rPr>
              <a:t>Registration Process for the </a:t>
            </a:r>
            <a:r>
              <a:rPr sz="907" spc="-18" dirty="0">
                <a:solidFill>
                  <a:srgbClr val="FFFFFF"/>
                </a:solidFill>
                <a:latin typeface="Arial"/>
                <a:cs typeface="Arial"/>
              </a:rPr>
              <a:t>Coupa</a:t>
            </a:r>
            <a:r>
              <a:rPr sz="907" spc="-9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7" spc="-9" dirty="0">
                <a:solidFill>
                  <a:srgbClr val="FFFFFF"/>
                </a:solidFill>
                <a:latin typeface="Arial"/>
                <a:cs typeface="Arial"/>
              </a:rPr>
              <a:t>Supplier</a:t>
            </a:r>
            <a:r>
              <a:rPr sz="907" spc="-9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7" spc="-5" dirty="0">
                <a:solidFill>
                  <a:srgbClr val="FFFFFF"/>
                </a:solidFill>
                <a:latin typeface="Arial"/>
                <a:cs typeface="Arial"/>
              </a:rPr>
              <a:t>Portal.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  <a:p>
            <a:pPr defTabSz="829178">
              <a:spcBef>
                <a:spcPts val="23"/>
              </a:spcBef>
            </a:pPr>
            <a:endParaRPr sz="952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516" defTabSz="829178"/>
            <a:r>
              <a:rPr sz="907" b="1" i="1" dirty="0">
                <a:solidFill>
                  <a:srgbClr val="CDD500"/>
                </a:solidFill>
                <a:latin typeface="Calibri"/>
                <a:cs typeface="Calibri"/>
              </a:rPr>
              <a:t>May</a:t>
            </a:r>
            <a:r>
              <a:rPr sz="907" b="1" i="1" spc="-127" dirty="0">
                <a:solidFill>
                  <a:srgbClr val="CDD500"/>
                </a:solidFill>
                <a:latin typeface="Calibri"/>
                <a:cs typeface="Calibri"/>
              </a:rPr>
              <a:t> </a:t>
            </a:r>
            <a:r>
              <a:rPr sz="907" b="1" i="1" spc="-18" dirty="0">
                <a:solidFill>
                  <a:srgbClr val="CDD500"/>
                </a:solidFill>
                <a:latin typeface="Calibri"/>
                <a:cs typeface="Calibri"/>
              </a:rPr>
              <a:t>201</a:t>
            </a:r>
            <a:r>
              <a:rPr lang="en-US" sz="907" b="1" i="1" spc="-18" dirty="0">
                <a:solidFill>
                  <a:srgbClr val="CDD500"/>
                </a:solidFill>
                <a:latin typeface="Calibri"/>
                <a:cs typeface="Calibri"/>
              </a:rPr>
              <a:t>9</a:t>
            </a:r>
            <a:endParaRPr sz="907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9" name="object 14">
            <a:extLst>
              <a:ext uri="{FF2B5EF4-FFF2-40B4-BE49-F238E27FC236}">
                <a16:creationId xmlns:a16="http://schemas.microsoft.com/office/drawing/2014/main" id="{1B0C935A-F52D-4849-AFA1-ED0BABF0DB41}"/>
              </a:ext>
            </a:extLst>
          </p:cNvPr>
          <p:cNvSpPr/>
          <p:nvPr/>
        </p:nvSpPr>
        <p:spPr>
          <a:xfrm>
            <a:off x="9621875" y="6303533"/>
            <a:ext cx="1131472" cy="3564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7109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/>
          <p:nvPr/>
        </p:nvSpPr>
        <p:spPr>
          <a:xfrm>
            <a:off x="5669350" y="48127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950760" y="48127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669350" y="52077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950760" y="52077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669350" y="56059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950760" y="56059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669350" y="59911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950760" y="59911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1910021" y="3609553"/>
            <a:ext cx="61037" cy="229752"/>
          </a:xfrm>
          <a:custGeom>
            <a:avLst/>
            <a:gdLst/>
            <a:ahLst/>
            <a:cxnLst/>
            <a:rect l="l" t="t" r="r" b="b"/>
            <a:pathLst>
              <a:path w="67309" h="253364">
                <a:moveTo>
                  <a:pt x="39535" y="0"/>
                </a:moveTo>
                <a:lnTo>
                  <a:pt x="27127" y="0"/>
                </a:lnTo>
                <a:lnTo>
                  <a:pt x="21310" y="1663"/>
                </a:lnTo>
                <a:lnTo>
                  <a:pt x="11087" y="8280"/>
                </a:lnTo>
                <a:lnTo>
                  <a:pt x="7099" y="12954"/>
                </a:lnTo>
                <a:lnTo>
                  <a:pt x="1422" y="25044"/>
                </a:lnTo>
                <a:lnTo>
                  <a:pt x="0" y="32092"/>
                </a:lnTo>
                <a:lnTo>
                  <a:pt x="0" y="40157"/>
                </a:lnTo>
                <a:lnTo>
                  <a:pt x="10388" y="92786"/>
                </a:lnTo>
                <a:lnTo>
                  <a:pt x="15211" y="109071"/>
                </a:lnTo>
                <a:lnTo>
                  <a:pt x="19297" y="123428"/>
                </a:lnTo>
                <a:lnTo>
                  <a:pt x="28908" y="165850"/>
                </a:lnTo>
                <a:lnTo>
                  <a:pt x="30848" y="186194"/>
                </a:lnTo>
                <a:lnTo>
                  <a:pt x="36588" y="186194"/>
                </a:lnTo>
                <a:lnTo>
                  <a:pt x="43256" y="140690"/>
                </a:lnTo>
                <a:lnTo>
                  <a:pt x="57975" y="89306"/>
                </a:lnTo>
                <a:lnTo>
                  <a:pt x="62050" y="74604"/>
                </a:lnTo>
                <a:lnTo>
                  <a:pt x="64958" y="61512"/>
                </a:lnTo>
                <a:lnTo>
                  <a:pt x="66703" y="50030"/>
                </a:lnTo>
                <a:lnTo>
                  <a:pt x="67284" y="40157"/>
                </a:lnTo>
                <a:lnTo>
                  <a:pt x="67236" y="32092"/>
                </a:lnTo>
                <a:lnTo>
                  <a:pt x="65735" y="25323"/>
                </a:lnTo>
                <a:lnTo>
                  <a:pt x="59524" y="13131"/>
                </a:lnTo>
                <a:lnTo>
                  <a:pt x="55397" y="8407"/>
                </a:lnTo>
                <a:lnTo>
                  <a:pt x="45059" y="1689"/>
                </a:lnTo>
                <a:lnTo>
                  <a:pt x="39535" y="0"/>
                </a:lnTo>
                <a:close/>
              </a:path>
              <a:path w="67309" h="253364">
                <a:moveTo>
                  <a:pt x="43916" y="198132"/>
                </a:moveTo>
                <a:lnTo>
                  <a:pt x="23558" y="198132"/>
                </a:lnTo>
                <a:lnTo>
                  <a:pt x="15760" y="200456"/>
                </a:lnTo>
                <a:lnTo>
                  <a:pt x="5003" y="209753"/>
                </a:lnTo>
                <a:lnTo>
                  <a:pt x="2324" y="216585"/>
                </a:lnTo>
                <a:lnTo>
                  <a:pt x="2324" y="234569"/>
                </a:lnTo>
                <a:lnTo>
                  <a:pt x="5003" y="241363"/>
                </a:lnTo>
                <a:lnTo>
                  <a:pt x="15760" y="250558"/>
                </a:lnTo>
                <a:lnTo>
                  <a:pt x="23558" y="252857"/>
                </a:lnTo>
                <a:lnTo>
                  <a:pt x="43916" y="252857"/>
                </a:lnTo>
                <a:lnTo>
                  <a:pt x="51701" y="250532"/>
                </a:lnTo>
                <a:lnTo>
                  <a:pt x="62547" y="241223"/>
                </a:lnTo>
                <a:lnTo>
                  <a:pt x="65224" y="234569"/>
                </a:lnTo>
                <a:lnTo>
                  <a:pt x="65265" y="216585"/>
                </a:lnTo>
                <a:lnTo>
                  <a:pt x="62547" y="209753"/>
                </a:lnTo>
                <a:lnTo>
                  <a:pt x="51701" y="200456"/>
                </a:lnTo>
                <a:lnTo>
                  <a:pt x="43916" y="19813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713020" y="4885400"/>
            <a:ext cx="84070" cy="225721"/>
          </a:xfrm>
          <a:custGeom>
            <a:avLst/>
            <a:gdLst/>
            <a:ahLst/>
            <a:cxnLst/>
            <a:rect l="l" t="t" r="r" b="b"/>
            <a:pathLst>
              <a:path w="92710" h="248920">
                <a:moveTo>
                  <a:pt x="44488" y="0"/>
                </a:moveTo>
                <a:lnTo>
                  <a:pt x="9918" y="18453"/>
                </a:lnTo>
                <a:lnTo>
                  <a:pt x="9918" y="36436"/>
                </a:lnTo>
                <a:lnTo>
                  <a:pt x="44488" y="54724"/>
                </a:lnTo>
                <a:lnTo>
                  <a:pt x="52308" y="54288"/>
                </a:lnTo>
                <a:lnTo>
                  <a:pt x="79057" y="18453"/>
                </a:lnTo>
                <a:lnTo>
                  <a:pt x="76060" y="11633"/>
                </a:lnTo>
                <a:lnTo>
                  <a:pt x="44488" y="0"/>
                </a:lnTo>
                <a:close/>
              </a:path>
              <a:path w="92710" h="248920">
                <a:moveTo>
                  <a:pt x="92697" y="241693"/>
                </a:moveTo>
                <a:lnTo>
                  <a:pt x="0" y="241693"/>
                </a:lnTo>
                <a:lnTo>
                  <a:pt x="0" y="248361"/>
                </a:lnTo>
                <a:lnTo>
                  <a:pt x="40483" y="247194"/>
                </a:lnTo>
                <a:lnTo>
                  <a:pt x="92697" y="247194"/>
                </a:lnTo>
                <a:lnTo>
                  <a:pt x="92697" y="241693"/>
                </a:lnTo>
                <a:close/>
              </a:path>
              <a:path w="92710" h="248920">
                <a:moveTo>
                  <a:pt x="92697" y="247194"/>
                </a:moveTo>
                <a:lnTo>
                  <a:pt x="54535" y="247194"/>
                </a:lnTo>
                <a:lnTo>
                  <a:pt x="92697" y="248361"/>
                </a:lnTo>
                <a:lnTo>
                  <a:pt x="92697" y="247194"/>
                </a:lnTo>
                <a:close/>
              </a:path>
              <a:path w="92710" h="248920">
                <a:moveTo>
                  <a:pt x="0" y="83566"/>
                </a:moveTo>
                <a:lnTo>
                  <a:pt x="0" y="90220"/>
                </a:lnTo>
                <a:lnTo>
                  <a:pt x="6502" y="90220"/>
                </a:lnTo>
                <a:lnTo>
                  <a:pt x="11099" y="92417"/>
                </a:lnTo>
                <a:lnTo>
                  <a:pt x="16484" y="101206"/>
                </a:lnTo>
                <a:lnTo>
                  <a:pt x="17818" y="108318"/>
                </a:lnTo>
                <a:lnTo>
                  <a:pt x="17818" y="224790"/>
                </a:lnTo>
                <a:lnTo>
                  <a:pt x="4432" y="241693"/>
                </a:lnTo>
                <a:lnTo>
                  <a:pt x="88252" y="241693"/>
                </a:lnTo>
                <a:lnTo>
                  <a:pt x="74879" y="224790"/>
                </a:lnTo>
                <a:lnTo>
                  <a:pt x="74879" y="84493"/>
                </a:lnTo>
                <a:lnTo>
                  <a:pt x="13271" y="84493"/>
                </a:lnTo>
                <a:lnTo>
                  <a:pt x="6705" y="84175"/>
                </a:lnTo>
                <a:lnTo>
                  <a:pt x="0" y="83566"/>
                </a:lnTo>
                <a:close/>
              </a:path>
              <a:path w="92710" h="248920">
                <a:moveTo>
                  <a:pt x="74879" y="80149"/>
                </a:moveTo>
                <a:lnTo>
                  <a:pt x="63113" y="82049"/>
                </a:lnTo>
                <a:lnTo>
                  <a:pt x="49991" y="83407"/>
                </a:lnTo>
                <a:lnTo>
                  <a:pt x="35515" y="84221"/>
                </a:lnTo>
                <a:lnTo>
                  <a:pt x="19684" y="84493"/>
                </a:lnTo>
                <a:lnTo>
                  <a:pt x="74879" y="84493"/>
                </a:lnTo>
                <a:lnTo>
                  <a:pt x="74879" y="801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xfrm>
            <a:off x="13036402" y="5937523"/>
            <a:ext cx="128478" cy="298367"/>
          </a:xfrm>
          <a:prstGeom prst="rect">
            <a:avLst/>
          </a:prstGeom>
        </p:spPr>
        <p:txBody>
          <a:bodyPr vert="horz" wrap="square" lIns="0" tIns="19002" rIns="0" bIns="0" rtlCol="0">
            <a:spAutoFit/>
          </a:bodyPr>
          <a:lstStyle/>
          <a:p>
            <a:pPr marL="23033" defTabSz="829178">
              <a:spcBef>
                <a:spcPts val="150"/>
              </a:spcBef>
            </a:pPr>
            <a:fld id="{81D60167-4931-47E6-BA6A-407CBD079E47}" type="slidenum">
              <a:rPr spc="-91" dirty="0"/>
              <a:pPr marL="23033" defTabSz="829178">
                <a:spcBef>
                  <a:spcPts val="150"/>
                </a:spcBef>
              </a:pPr>
              <a:t>10</a:t>
            </a:fld>
            <a:endParaRPr spc="-91" dirty="0"/>
          </a:p>
        </p:txBody>
      </p:sp>
      <p:sp>
        <p:nvSpPr>
          <p:cNvPr id="60" name="object 60"/>
          <p:cNvSpPr txBox="1">
            <a:spLocks noGrp="1"/>
          </p:cNvSpPr>
          <p:nvPr>
            <p:ph type="ftr" sz="quarter" idx="5"/>
          </p:nvPr>
        </p:nvSpPr>
        <p:spPr>
          <a:xfrm>
            <a:off x="1737293" y="5971009"/>
            <a:ext cx="2170293" cy="114581"/>
          </a:xfrm>
          <a:prstGeom prst="rect">
            <a:avLst/>
          </a:prstGeom>
        </p:spPr>
        <p:txBody>
          <a:bodyPr vert="horz" wrap="square" lIns="0" tIns="16699" rIns="0" bIns="0" rtlCol="0">
            <a:spAutoFit/>
          </a:bodyPr>
          <a:lstStyle/>
          <a:p>
            <a:pPr marL="11516" defTabSz="829178">
              <a:spcBef>
                <a:spcPts val="131"/>
              </a:spcBef>
            </a:pPr>
            <a:r>
              <a:rPr b="1" spc="-14" dirty="0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spc="-50" dirty="0"/>
              <a:t>SUPPLIER </a:t>
            </a:r>
            <a:r>
              <a:rPr spc="-27" dirty="0"/>
              <a:t>GUIDANCE </a:t>
            </a:r>
            <a:r>
              <a:rPr spc="-45" dirty="0"/>
              <a:t>FOR </a:t>
            </a:r>
            <a:r>
              <a:rPr spc="-23" dirty="0"/>
              <a:t>NEW</a:t>
            </a:r>
            <a:r>
              <a:rPr spc="-118" dirty="0"/>
              <a:t> </a:t>
            </a:r>
            <a:r>
              <a:rPr spc="-54" dirty="0"/>
              <a:t>SUPPLIERS</a:t>
            </a:r>
          </a:p>
        </p:txBody>
      </p:sp>
      <p:sp>
        <p:nvSpPr>
          <p:cNvPr id="70" name="object 29">
            <a:extLst>
              <a:ext uri="{FF2B5EF4-FFF2-40B4-BE49-F238E27FC236}">
                <a16:creationId xmlns:a16="http://schemas.microsoft.com/office/drawing/2014/main" id="{AFB8DD1F-1D15-4951-AE23-3903AD08B333}"/>
              </a:ext>
            </a:extLst>
          </p:cNvPr>
          <p:cNvSpPr txBox="1"/>
          <p:nvPr/>
        </p:nvSpPr>
        <p:spPr>
          <a:xfrm>
            <a:off x="2328475" y="735019"/>
            <a:ext cx="3767525" cy="418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lang="en-US" sz="907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through the Certification and Click on the </a:t>
            </a:r>
            <a:r>
              <a:rPr lang="en-US" sz="907" b="1" spc="36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Certification </a:t>
            </a:r>
            <a:r>
              <a:rPr lang="en-US" sz="907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box to accept. To complete the process, click </a:t>
            </a:r>
            <a:r>
              <a:rPr lang="en-US" sz="907" b="1" spc="36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Submit For Approval</a:t>
            </a:r>
            <a:r>
              <a:rPr lang="en-US" sz="907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907" spc="-5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16" defTabSz="829178"/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B4330F3-F743-4A43-A9C8-4F4B6DE36703}"/>
              </a:ext>
            </a:extLst>
          </p:cNvPr>
          <p:cNvGrpSpPr/>
          <p:nvPr/>
        </p:nvGrpSpPr>
        <p:grpSpPr>
          <a:xfrm>
            <a:off x="1806140" y="684507"/>
            <a:ext cx="359311" cy="359311"/>
            <a:chOff x="5802376" y="426674"/>
            <a:chExt cx="396240" cy="396240"/>
          </a:xfrm>
          <a:solidFill>
            <a:srgbClr val="FF0000"/>
          </a:solidFill>
        </p:grpSpPr>
        <p:sp>
          <p:nvSpPr>
            <p:cNvPr id="38" name="object 4">
              <a:extLst>
                <a:ext uri="{FF2B5EF4-FFF2-40B4-BE49-F238E27FC236}">
                  <a16:creationId xmlns:a16="http://schemas.microsoft.com/office/drawing/2014/main" id="{D405E2DD-A465-48B3-8FA3-FEDD67938C33}"/>
                </a:ext>
              </a:extLst>
            </p:cNvPr>
            <p:cNvSpPr/>
            <p:nvPr/>
          </p:nvSpPr>
          <p:spPr>
            <a:xfrm>
              <a:off x="5802376" y="42667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0" name="object 5">
              <a:extLst>
                <a:ext uri="{FF2B5EF4-FFF2-40B4-BE49-F238E27FC236}">
                  <a16:creationId xmlns:a16="http://schemas.microsoft.com/office/drawing/2014/main" id="{DC80EF51-BAD1-4637-BEB9-5B8F0FB13347}"/>
                </a:ext>
              </a:extLst>
            </p:cNvPr>
            <p:cNvSpPr txBox="1"/>
            <p:nvPr/>
          </p:nvSpPr>
          <p:spPr>
            <a:xfrm>
              <a:off x="5863967" y="455055"/>
              <a:ext cx="23177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-277" dirty="0">
                  <a:solidFill>
                    <a:srgbClr val="FFFFFF"/>
                  </a:solidFill>
                  <a:latin typeface="Calibri"/>
                  <a:cs typeface="Calibri"/>
                </a:rPr>
                <a:t>21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2AABA517-4DF5-407A-A32D-5CF4134589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950" y="1491746"/>
            <a:ext cx="4155317" cy="130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" name="object 5">
            <a:extLst>
              <a:ext uri="{FF2B5EF4-FFF2-40B4-BE49-F238E27FC236}">
                <a16:creationId xmlns:a16="http://schemas.microsoft.com/office/drawing/2014/main" id="{9FCA668B-E045-429C-8EBB-FD28F3C33DA0}"/>
              </a:ext>
            </a:extLst>
          </p:cNvPr>
          <p:cNvSpPr txBox="1">
            <a:spLocks/>
          </p:cNvSpPr>
          <p:nvPr/>
        </p:nvSpPr>
        <p:spPr>
          <a:xfrm>
            <a:off x="6802427" y="63817"/>
            <a:ext cx="3910960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algn="r" defTabSz="829178"/>
            <a:r>
              <a:rPr lang="en-US" sz="1451" b="1" kern="0" spc="-91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Certification and Submit for Approval</a:t>
            </a:r>
            <a:endParaRPr lang="en-US" sz="1451" kern="0" dirty="0">
              <a:solidFill>
                <a:srgbClr val="F79646">
                  <a:lumMod val="75000"/>
                </a:srgbClr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220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67313" y="767550"/>
            <a:ext cx="150500" cy="3070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1995" b="1" spc="-249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995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BBD248-5F32-4F3A-B26A-108E55238A52}"/>
              </a:ext>
            </a:extLst>
          </p:cNvPr>
          <p:cNvGrpSpPr/>
          <p:nvPr/>
        </p:nvGrpSpPr>
        <p:grpSpPr>
          <a:xfrm>
            <a:off x="1655801" y="2116133"/>
            <a:ext cx="359311" cy="359311"/>
            <a:chOff x="5792444" y="1193353"/>
            <a:chExt cx="396240" cy="396240"/>
          </a:xfrm>
          <a:solidFill>
            <a:srgbClr val="FF0000"/>
          </a:solidFill>
        </p:grpSpPr>
        <p:sp>
          <p:nvSpPr>
            <p:cNvPr id="3" name="object 3"/>
            <p:cNvSpPr/>
            <p:nvPr/>
          </p:nvSpPr>
          <p:spPr>
            <a:xfrm>
              <a:off x="5792444" y="119335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5908297" y="1230567"/>
              <a:ext cx="17208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32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55801" y="363558"/>
            <a:ext cx="3910960" cy="3070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/>
            <a:r>
              <a:rPr sz="1995" b="1" spc="-9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Coupa</a:t>
            </a:r>
            <a:r>
              <a:rPr sz="1995" b="1" spc="-2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1995" b="1" spc="-77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Guidance</a:t>
            </a:r>
            <a:r>
              <a:rPr sz="1995" b="1" spc="-2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1995" b="1" spc="-14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for</a:t>
            </a:r>
            <a:r>
              <a:rPr sz="1995" b="1" spc="-2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1995" b="1" spc="-73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New</a:t>
            </a:r>
            <a:r>
              <a:rPr sz="1995" b="1" spc="-245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1995" b="1" spc="-68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Suppliers</a:t>
            </a:r>
            <a:endParaRPr sz="1995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207686" y="1670651"/>
            <a:ext cx="3460094" cy="0"/>
          </a:xfrm>
          <a:custGeom>
            <a:avLst/>
            <a:gdLst/>
            <a:ahLst/>
            <a:cxnLst/>
            <a:rect l="l" t="t" r="r" b="b"/>
            <a:pathLst>
              <a:path w="3815715">
                <a:moveTo>
                  <a:pt x="0" y="0"/>
                </a:moveTo>
                <a:lnTo>
                  <a:pt x="3815702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184695" y="167065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679258" y="167065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207686" y="2812757"/>
            <a:ext cx="3460094" cy="0"/>
          </a:xfrm>
          <a:custGeom>
            <a:avLst/>
            <a:gdLst/>
            <a:ahLst/>
            <a:cxnLst/>
            <a:rect l="l" t="t" r="r" b="b"/>
            <a:pathLst>
              <a:path w="3815715">
                <a:moveTo>
                  <a:pt x="0" y="0"/>
                </a:moveTo>
                <a:lnTo>
                  <a:pt x="3815702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184695" y="281275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679258" y="281275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480458" y="57678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7480458" y="64577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8570797" y="57678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570797" y="64577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9685616" y="57678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9685616" y="64577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xfrm>
            <a:off x="13036402" y="5937523"/>
            <a:ext cx="128478" cy="158778"/>
          </a:xfrm>
          <a:prstGeom prst="rect">
            <a:avLst/>
          </a:prstGeom>
        </p:spPr>
        <p:txBody>
          <a:bodyPr vert="horz" wrap="square" lIns="0" tIns="19002" rIns="0" bIns="0" rtlCol="0">
            <a:spAutoFit/>
          </a:bodyPr>
          <a:lstStyle/>
          <a:p>
            <a:pPr marL="23033" defTabSz="829178">
              <a:spcBef>
                <a:spcPts val="150"/>
              </a:spcBef>
            </a:pPr>
            <a:fld id="{81D60167-4931-47E6-BA6A-407CBD079E47}" type="slidenum">
              <a:rPr spc="-91" dirty="0"/>
              <a:pPr marL="23033" defTabSz="829178">
                <a:spcBef>
                  <a:spcPts val="150"/>
                </a:spcBef>
              </a:pPr>
              <a:t>2</a:t>
            </a:fld>
            <a:endParaRPr spc="-91" dirty="0"/>
          </a:p>
        </p:txBody>
      </p:sp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xfrm>
            <a:off x="1714536" y="6582720"/>
            <a:ext cx="1896746" cy="114581"/>
          </a:xfrm>
          <a:prstGeom prst="rect">
            <a:avLst/>
          </a:prstGeom>
        </p:spPr>
        <p:txBody>
          <a:bodyPr vert="horz" wrap="square" lIns="0" tIns="16699" rIns="0" bIns="0" rtlCol="0">
            <a:spAutoFit/>
          </a:bodyPr>
          <a:lstStyle/>
          <a:p>
            <a:pPr marL="11516" defTabSz="829178">
              <a:spcBef>
                <a:spcPts val="131"/>
              </a:spcBef>
            </a:pPr>
            <a:r>
              <a:rPr b="1" spc="-14" dirty="0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spc="-50" dirty="0"/>
              <a:t>SUPPLIER </a:t>
            </a:r>
            <a:r>
              <a:rPr spc="-27" dirty="0"/>
              <a:t>GUIDANCE </a:t>
            </a:r>
            <a:r>
              <a:rPr spc="-45" dirty="0"/>
              <a:t>FOR </a:t>
            </a:r>
            <a:r>
              <a:rPr spc="-23" dirty="0"/>
              <a:t>NEW</a:t>
            </a:r>
            <a:r>
              <a:rPr spc="-118" dirty="0"/>
              <a:t> </a:t>
            </a:r>
            <a:r>
              <a:rPr spc="-54" dirty="0"/>
              <a:t>SUPPLIERS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19751EB-7387-4FC8-9382-A900505EAF16}"/>
              </a:ext>
            </a:extLst>
          </p:cNvPr>
          <p:cNvGrpSpPr/>
          <p:nvPr/>
        </p:nvGrpSpPr>
        <p:grpSpPr>
          <a:xfrm>
            <a:off x="1689435" y="1115879"/>
            <a:ext cx="359311" cy="359311"/>
            <a:chOff x="1541712" y="845992"/>
            <a:chExt cx="396240" cy="396240"/>
          </a:xfrm>
          <a:solidFill>
            <a:srgbClr val="FF0000"/>
          </a:solidFill>
        </p:grpSpPr>
        <p:sp>
          <p:nvSpPr>
            <p:cNvPr id="42" name="object 3">
              <a:extLst>
                <a:ext uri="{FF2B5EF4-FFF2-40B4-BE49-F238E27FC236}">
                  <a16:creationId xmlns:a16="http://schemas.microsoft.com/office/drawing/2014/main" id="{003D8C0A-D0CF-4524-B253-785E64C031AC}"/>
                </a:ext>
              </a:extLst>
            </p:cNvPr>
            <p:cNvSpPr/>
            <p:nvPr/>
          </p:nvSpPr>
          <p:spPr>
            <a:xfrm>
              <a:off x="1541712" y="845992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object 4">
              <a:extLst>
                <a:ext uri="{FF2B5EF4-FFF2-40B4-BE49-F238E27FC236}">
                  <a16:creationId xmlns:a16="http://schemas.microsoft.com/office/drawing/2014/main" id="{022EB4ED-C9E0-4A55-B5F9-5C7A83954B57}"/>
                </a:ext>
              </a:extLst>
            </p:cNvPr>
            <p:cNvSpPr txBox="1"/>
            <p:nvPr/>
          </p:nvSpPr>
          <p:spPr>
            <a:xfrm>
              <a:off x="1650731" y="867746"/>
              <a:ext cx="17208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32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59" name="object 5">
            <a:extLst>
              <a:ext uri="{FF2B5EF4-FFF2-40B4-BE49-F238E27FC236}">
                <a16:creationId xmlns:a16="http://schemas.microsoft.com/office/drawing/2014/main" id="{1931A936-B9FF-44C2-8093-461C4CBF5008}"/>
              </a:ext>
            </a:extLst>
          </p:cNvPr>
          <p:cNvSpPr txBox="1">
            <a:spLocks/>
          </p:cNvSpPr>
          <p:nvPr/>
        </p:nvSpPr>
        <p:spPr>
          <a:xfrm>
            <a:off x="2207686" y="1176814"/>
            <a:ext cx="3460094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defTabSz="829178"/>
            <a:r>
              <a:rPr lang="en-US" sz="1451" b="1" kern="0" spc="-91" dirty="0">
                <a:solidFill>
                  <a:srgbClr val="005469"/>
                </a:solidFill>
                <a:latin typeface="Arial"/>
                <a:cs typeface="Arial"/>
                <a:hlinkClick r:id="rId3" action="ppaction://hlinksldjump"/>
              </a:rPr>
              <a:t>Registering for the Coupa Supplier Portal</a:t>
            </a:r>
            <a:endParaRPr lang="en-US" sz="1451" kern="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60" name="object 5">
            <a:extLst>
              <a:ext uri="{FF2B5EF4-FFF2-40B4-BE49-F238E27FC236}">
                <a16:creationId xmlns:a16="http://schemas.microsoft.com/office/drawing/2014/main" id="{0ECB78A4-C3F1-4267-9AE5-E80C895A4964}"/>
              </a:ext>
            </a:extLst>
          </p:cNvPr>
          <p:cNvSpPr txBox="1">
            <a:spLocks/>
          </p:cNvSpPr>
          <p:nvPr/>
        </p:nvSpPr>
        <p:spPr>
          <a:xfrm>
            <a:off x="2207685" y="2167399"/>
            <a:ext cx="3300993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defTabSz="829178"/>
            <a:r>
              <a:rPr lang="en-US" sz="1451" b="1" kern="0" spc="-91" dirty="0">
                <a:solidFill>
                  <a:srgbClr val="005469"/>
                </a:solidFill>
                <a:latin typeface="Arial"/>
                <a:cs typeface="Arial"/>
                <a:hlinkClick r:id="rId4" action="ppaction://hlinksldjump"/>
              </a:rPr>
              <a:t>Notifications and  General Information</a:t>
            </a:r>
            <a:endParaRPr lang="en-US" sz="1451" kern="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61" name="object 27">
            <a:extLst>
              <a:ext uri="{FF2B5EF4-FFF2-40B4-BE49-F238E27FC236}">
                <a16:creationId xmlns:a16="http://schemas.microsoft.com/office/drawing/2014/main" id="{B1AD835D-7E98-491B-B23C-A1C5BCABE65D}"/>
              </a:ext>
            </a:extLst>
          </p:cNvPr>
          <p:cNvSpPr/>
          <p:nvPr/>
        </p:nvSpPr>
        <p:spPr>
          <a:xfrm>
            <a:off x="2174706" y="3912688"/>
            <a:ext cx="3460094" cy="0"/>
          </a:xfrm>
          <a:custGeom>
            <a:avLst/>
            <a:gdLst/>
            <a:ahLst/>
            <a:cxnLst/>
            <a:rect l="l" t="t" r="r" b="b"/>
            <a:pathLst>
              <a:path w="3815715">
                <a:moveTo>
                  <a:pt x="0" y="0"/>
                </a:moveTo>
                <a:lnTo>
                  <a:pt x="3815702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5C12A49-0CAB-4A53-9B18-437A9189B5EF}"/>
              </a:ext>
            </a:extLst>
          </p:cNvPr>
          <p:cNvGrpSpPr/>
          <p:nvPr/>
        </p:nvGrpSpPr>
        <p:grpSpPr>
          <a:xfrm>
            <a:off x="1655801" y="3136935"/>
            <a:ext cx="359311" cy="359311"/>
            <a:chOff x="5792444" y="1193353"/>
            <a:chExt cx="396240" cy="396240"/>
          </a:xfrm>
          <a:solidFill>
            <a:srgbClr val="FF0000"/>
          </a:solidFill>
        </p:grpSpPr>
        <p:sp>
          <p:nvSpPr>
            <p:cNvPr id="63" name="object 3">
              <a:extLst>
                <a:ext uri="{FF2B5EF4-FFF2-40B4-BE49-F238E27FC236}">
                  <a16:creationId xmlns:a16="http://schemas.microsoft.com/office/drawing/2014/main" id="{247936BE-60FF-4268-A6FB-6CEB5D40EEE2}"/>
                </a:ext>
              </a:extLst>
            </p:cNvPr>
            <p:cNvSpPr/>
            <p:nvPr/>
          </p:nvSpPr>
          <p:spPr>
            <a:xfrm>
              <a:off x="5792444" y="119335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4" name="object 4">
              <a:extLst>
                <a:ext uri="{FF2B5EF4-FFF2-40B4-BE49-F238E27FC236}">
                  <a16:creationId xmlns:a16="http://schemas.microsoft.com/office/drawing/2014/main" id="{3AB5B808-71CC-43AE-B0A7-94BB6BD0C679}"/>
                </a:ext>
              </a:extLst>
            </p:cNvPr>
            <p:cNvSpPr txBox="1"/>
            <p:nvPr/>
          </p:nvSpPr>
          <p:spPr>
            <a:xfrm>
              <a:off x="5908297" y="1230567"/>
              <a:ext cx="17208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32" dirty="0">
                  <a:solidFill>
                    <a:srgbClr val="FFFFFF"/>
                  </a:solidFill>
                  <a:latin typeface="Calibri"/>
                  <a:cs typeface="Calibri"/>
                </a:rPr>
                <a:t>3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65" name="object 27">
            <a:extLst>
              <a:ext uri="{FF2B5EF4-FFF2-40B4-BE49-F238E27FC236}">
                <a16:creationId xmlns:a16="http://schemas.microsoft.com/office/drawing/2014/main" id="{9859E019-FA93-46EF-B20A-471EFCB54B72}"/>
              </a:ext>
            </a:extLst>
          </p:cNvPr>
          <p:cNvSpPr/>
          <p:nvPr/>
        </p:nvSpPr>
        <p:spPr>
          <a:xfrm>
            <a:off x="2120168" y="4741866"/>
            <a:ext cx="3460094" cy="0"/>
          </a:xfrm>
          <a:custGeom>
            <a:avLst/>
            <a:gdLst/>
            <a:ahLst/>
            <a:cxnLst/>
            <a:rect l="l" t="t" r="r" b="b"/>
            <a:pathLst>
              <a:path w="3815715">
                <a:moveTo>
                  <a:pt x="0" y="0"/>
                </a:moveTo>
                <a:lnTo>
                  <a:pt x="3815702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D055BDF-FED4-433A-B001-89FC90921E8A}"/>
              </a:ext>
            </a:extLst>
          </p:cNvPr>
          <p:cNvGrpSpPr/>
          <p:nvPr/>
        </p:nvGrpSpPr>
        <p:grpSpPr>
          <a:xfrm>
            <a:off x="1655801" y="4152827"/>
            <a:ext cx="359311" cy="359311"/>
            <a:chOff x="5792444" y="1193353"/>
            <a:chExt cx="396240" cy="396240"/>
          </a:xfrm>
          <a:solidFill>
            <a:srgbClr val="FF0000"/>
          </a:solidFill>
        </p:grpSpPr>
        <p:sp>
          <p:nvSpPr>
            <p:cNvPr id="67" name="object 3">
              <a:extLst>
                <a:ext uri="{FF2B5EF4-FFF2-40B4-BE49-F238E27FC236}">
                  <a16:creationId xmlns:a16="http://schemas.microsoft.com/office/drawing/2014/main" id="{2BE31185-75CE-4DA2-AE83-8FA5868C1491}"/>
                </a:ext>
              </a:extLst>
            </p:cNvPr>
            <p:cNvSpPr/>
            <p:nvPr/>
          </p:nvSpPr>
          <p:spPr>
            <a:xfrm>
              <a:off x="5792444" y="119335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8" name="object 4">
              <a:extLst>
                <a:ext uri="{FF2B5EF4-FFF2-40B4-BE49-F238E27FC236}">
                  <a16:creationId xmlns:a16="http://schemas.microsoft.com/office/drawing/2014/main" id="{41D6C9E5-A8D5-4759-9A14-F9D468C9765C}"/>
                </a:ext>
              </a:extLst>
            </p:cNvPr>
            <p:cNvSpPr txBox="1"/>
            <p:nvPr/>
          </p:nvSpPr>
          <p:spPr>
            <a:xfrm>
              <a:off x="5908297" y="1230567"/>
              <a:ext cx="17208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32" dirty="0">
                  <a:solidFill>
                    <a:srgbClr val="FFFFFF"/>
                  </a:solidFill>
                  <a:latin typeface="Calibri"/>
                  <a:cs typeface="Calibri"/>
                </a:rPr>
                <a:t>4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69" name="object 5">
            <a:extLst>
              <a:ext uri="{FF2B5EF4-FFF2-40B4-BE49-F238E27FC236}">
                <a16:creationId xmlns:a16="http://schemas.microsoft.com/office/drawing/2014/main" id="{557DD8F5-9EE0-4607-A667-ABA47D8F462C}"/>
              </a:ext>
            </a:extLst>
          </p:cNvPr>
          <p:cNvSpPr txBox="1">
            <a:spLocks/>
          </p:cNvSpPr>
          <p:nvPr/>
        </p:nvSpPr>
        <p:spPr>
          <a:xfrm>
            <a:off x="2206114" y="3204948"/>
            <a:ext cx="2928927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defTabSz="829178"/>
            <a:r>
              <a:rPr lang="en-US" sz="1451" b="1" kern="0" spc="-91" dirty="0">
                <a:solidFill>
                  <a:srgbClr val="005469"/>
                </a:solidFill>
                <a:latin typeface="Arial"/>
                <a:cs typeface="Arial"/>
                <a:hlinkClick r:id="rId5" action="ppaction://hlinksldjump"/>
              </a:rPr>
              <a:t>Contact  and Ordering Information</a:t>
            </a:r>
            <a:endParaRPr lang="en-US" sz="1451" b="1" kern="0" spc="-91" dirty="0">
              <a:solidFill>
                <a:srgbClr val="005469"/>
              </a:solidFill>
              <a:latin typeface="Arial"/>
              <a:cs typeface="Arial"/>
            </a:endParaRPr>
          </a:p>
        </p:txBody>
      </p:sp>
      <p:sp>
        <p:nvSpPr>
          <p:cNvPr id="70" name="object 27">
            <a:extLst>
              <a:ext uri="{FF2B5EF4-FFF2-40B4-BE49-F238E27FC236}">
                <a16:creationId xmlns:a16="http://schemas.microsoft.com/office/drawing/2014/main" id="{0CDBC224-81F7-433C-A96A-D2E7BBDBD48F}"/>
              </a:ext>
            </a:extLst>
          </p:cNvPr>
          <p:cNvSpPr/>
          <p:nvPr/>
        </p:nvSpPr>
        <p:spPr>
          <a:xfrm>
            <a:off x="2207685" y="5916537"/>
            <a:ext cx="3460094" cy="0"/>
          </a:xfrm>
          <a:custGeom>
            <a:avLst/>
            <a:gdLst/>
            <a:ahLst/>
            <a:cxnLst/>
            <a:rect l="l" t="t" r="r" b="b"/>
            <a:pathLst>
              <a:path w="3815715">
                <a:moveTo>
                  <a:pt x="0" y="0"/>
                </a:moveTo>
                <a:lnTo>
                  <a:pt x="3815702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7FDA2F76-A240-4ED5-9576-3031E058A0AD}"/>
              </a:ext>
            </a:extLst>
          </p:cNvPr>
          <p:cNvGrpSpPr/>
          <p:nvPr/>
        </p:nvGrpSpPr>
        <p:grpSpPr>
          <a:xfrm>
            <a:off x="1655801" y="5105591"/>
            <a:ext cx="359311" cy="359311"/>
            <a:chOff x="5792444" y="1193353"/>
            <a:chExt cx="396240" cy="396240"/>
          </a:xfrm>
          <a:solidFill>
            <a:srgbClr val="FF0000"/>
          </a:solidFill>
        </p:grpSpPr>
        <p:sp>
          <p:nvSpPr>
            <p:cNvPr id="73" name="object 3">
              <a:extLst>
                <a:ext uri="{FF2B5EF4-FFF2-40B4-BE49-F238E27FC236}">
                  <a16:creationId xmlns:a16="http://schemas.microsoft.com/office/drawing/2014/main" id="{3CC241A9-16D3-448E-8DA9-6D91B12632E8}"/>
                </a:ext>
              </a:extLst>
            </p:cNvPr>
            <p:cNvSpPr/>
            <p:nvPr/>
          </p:nvSpPr>
          <p:spPr>
            <a:xfrm>
              <a:off x="5792444" y="119335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4" name="object 4">
              <a:extLst>
                <a:ext uri="{FF2B5EF4-FFF2-40B4-BE49-F238E27FC236}">
                  <a16:creationId xmlns:a16="http://schemas.microsoft.com/office/drawing/2014/main" id="{F41B143C-B698-4E83-9338-30C395A0A162}"/>
                </a:ext>
              </a:extLst>
            </p:cNvPr>
            <p:cNvSpPr txBox="1"/>
            <p:nvPr/>
          </p:nvSpPr>
          <p:spPr>
            <a:xfrm>
              <a:off x="5908297" y="1230567"/>
              <a:ext cx="17208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32" dirty="0">
                  <a:solidFill>
                    <a:srgbClr val="FFFFFF"/>
                  </a:solidFill>
                  <a:latin typeface="Calibri"/>
                  <a:cs typeface="Calibri"/>
                </a:rPr>
                <a:t>5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75" name="object 5">
            <a:extLst>
              <a:ext uri="{FF2B5EF4-FFF2-40B4-BE49-F238E27FC236}">
                <a16:creationId xmlns:a16="http://schemas.microsoft.com/office/drawing/2014/main" id="{4750489F-D353-4826-8180-A2C25481B70B}"/>
              </a:ext>
            </a:extLst>
          </p:cNvPr>
          <p:cNvSpPr txBox="1">
            <a:spLocks/>
          </p:cNvSpPr>
          <p:nvPr/>
        </p:nvSpPr>
        <p:spPr>
          <a:xfrm>
            <a:off x="2195645" y="4220845"/>
            <a:ext cx="3910960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defTabSz="829178"/>
            <a:r>
              <a:rPr lang="en-US" sz="1451" b="1" kern="0" spc="-91" dirty="0">
                <a:solidFill>
                  <a:srgbClr val="005469"/>
                </a:solidFill>
                <a:latin typeface="Arial"/>
                <a:cs typeface="Arial"/>
                <a:hlinkClick r:id="rId6" action="ppaction://hlinksldjump"/>
              </a:rPr>
              <a:t>Tax and Payment Information</a:t>
            </a:r>
            <a:endParaRPr lang="en-US" sz="1451" b="1" kern="0" spc="-91" dirty="0">
              <a:solidFill>
                <a:srgbClr val="005469"/>
              </a:solidFill>
              <a:latin typeface="Arial"/>
              <a:cs typeface="Arial"/>
            </a:endParaRPr>
          </a:p>
        </p:txBody>
      </p:sp>
      <p:sp>
        <p:nvSpPr>
          <p:cNvPr id="76" name="object 5">
            <a:extLst>
              <a:ext uri="{FF2B5EF4-FFF2-40B4-BE49-F238E27FC236}">
                <a16:creationId xmlns:a16="http://schemas.microsoft.com/office/drawing/2014/main" id="{49BB4239-CE58-4900-9B6A-5642D0C17BE7}"/>
              </a:ext>
            </a:extLst>
          </p:cNvPr>
          <p:cNvSpPr txBox="1">
            <a:spLocks/>
          </p:cNvSpPr>
          <p:nvPr/>
        </p:nvSpPr>
        <p:spPr>
          <a:xfrm>
            <a:off x="2207684" y="5040947"/>
            <a:ext cx="2898954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defTabSz="829178"/>
            <a:r>
              <a:rPr lang="en-US" sz="1451" b="1" kern="0" spc="-91" dirty="0">
                <a:solidFill>
                  <a:srgbClr val="005469"/>
                </a:solidFill>
                <a:latin typeface="Arial"/>
                <a:cs typeface="Arial"/>
                <a:hlinkClick r:id="rId7" action="ppaction://hlinksldjump"/>
              </a:rPr>
              <a:t>Invoice and Banking Information</a:t>
            </a:r>
            <a:endParaRPr lang="en-US" sz="1451" b="1" kern="0" spc="-91" dirty="0">
              <a:solidFill>
                <a:srgbClr val="005469"/>
              </a:solidFill>
              <a:latin typeface="Arial"/>
              <a:cs typeface="Arial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045F0AFA-042B-42BD-A24F-31E1EEEC302F}"/>
              </a:ext>
            </a:extLst>
          </p:cNvPr>
          <p:cNvGrpSpPr/>
          <p:nvPr/>
        </p:nvGrpSpPr>
        <p:grpSpPr>
          <a:xfrm>
            <a:off x="6116837" y="1051166"/>
            <a:ext cx="359311" cy="359311"/>
            <a:chOff x="1541712" y="845992"/>
            <a:chExt cx="396240" cy="396240"/>
          </a:xfrm>
          <a:solidFill>
            <a:srgbClr val="FF0000"/>
          </a:solidFill>
        </p:grpSpPr>
        <p:sp>
          <p:nvSpPr>
            <p:cNvPr id="78" name="object 3">
              <a:extLst>
                <a:ext uri="{FF2B5EF4-FFF2-40B4-BE49-F238E27FC236}">
                  <a16:creationId xmlns:a16="http://schemas.microsoft.com/office/drawing/2014/main" id="{21746CBF-2D5C-4426-9B7F-CE70DEAEC0CE}"/>
                </a:ext>
              </a:extLst>
            </p:cNvPr>
            <p:cNvSpPr/>
            <p:nvPr/>
          </p:nvSpPr>
          <p:spPr>
            <a:xfrm>
              <a:off x="1541712" y="845992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9" name="object 4">
              <a:extLst>
                <a:ext uri="{FF2B5EF4-FFF2-40B4-BE49-F238E27FC236}">
                  <a16:creationId xmlns:a16="http://schemas.microsoft.com/office/drawing/2014/main" id="{C7DF2F55-6D45-4F3A-B54E-916DC233E404}"/>
                </a:ext>
              </a:extLst>
            </p:cNvPr>
            <p:cNvSpPr txBox="1"/>
            <p:nvPr/>
          </p:nvSpPr>
          <p:spPr>
            <a:xfrm>
              <a:off x="1650731" y="867746"/>
              <a:ext cx="17208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32" dirty="0">
                  <a:solidFill>
                    <a:srgbClr val="FFFFFF"/>
                  </a:solidFill>
                  <a:latin typeface="Calibri"/>
                  <a:cs typeface="Calibri"/>
                </a:rPr>
                <a:t>6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83" name="object 24">
            <a:extLst>
              <a:ext uri="{FF2B5EF4-FFF2-40B4-BE49-F238E27FC236}">
                <a16:creationId xmlns:a16="http://schemas.microsoft.com/office/drawing/2014/main" id="{348B58AD-97C9-460E-8A2B-0AD1428674D0}"/>
              </a:ext>
            </a:extLst>
          </p:cNvPr>
          <p:cNvSpPr/>
          <p:nvPr/>
        </p:nvSpPr>
        <p:spPr>
          <a:xfrm>
            <a:off x="6786983" y="1695508"/>
            <a:ext cx="3460094" cy="0"/>
          </a:xfrm>
          <a:custGeom>
            <a:avLst/>
            <a:gdLst/>
            <a:ahLst/>
            <a:cxnLst/>
            <a:rect l="l" t="t" r="r" b="b"/>
            <a:pathLst>
              <a:path w="3815715">
                <a:moveTo>
                  <a:pt x="0" y="0"/>
                </a:moveTo>
                <a:lnTo>
                  <a:pt x="3815702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4" name="object 27">
            <a:extLst>
              <a:ext uri="{FF2B5EF4-FFF2-40B4-BE49-F238E27FC236}">
                <a16:creationId xmlns:a16="http://schemas.microsoft.com/office/drawing/2014/main" id="{EADF84C7-114D-4E06-A0E0-A1E39379DBEC}"/>
              </a:ext>
            </a:extLst>
          </p:cNvPr>
          <p:cNvSpPr/>
          <p:nvPr/>
        </p:nvSpPr>
        <p:spPr>
          <a:xfrm>
            <a:off x="6786982" y="2812757"/>
            <a:ext cx="3460094" cy="0"/>
          </a:xfrm>
          <a:custGeom>
            <a:avLst/>
            <a:gdLst/>
            <a:ahLst/>
            <a:cxnLst/>
            <a:rect l="l" t="t" r="r" b="b"/>
            <a:pathLst>
              <a:path w="3815715">
                <a:moveTo>
                  <a:pt x="0" y="0"/>
                </a:moveTo>
                <a:lnTo>
                  <a:pt x="3815702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 dirty="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A0161F9A-8661-4F0A-A727-09F0C9DF26FD}"/>
              </a:ext>
            </a:extLst>
          </p:cNvPr>
          <p:cNvGrpSpPr/>
          <p:nvPr/>
        </p:nvGrpSpPr>
        <p:grpSpPr>
          <a:xfrm>
            <a:off x="6116837" y="2121883"/>
            <a:ext cx="359311" cy="359311"/>
            <a:chOff x="5792444" y="1193353"/>
            <a:chExt cx="396240" cy="396240"/>
          </a:xfrm>
          <a:solidFill>
            <a:srgbClr val="FF0000"/>
          </a:solidFill>
        </p:grpSpPr>
        <p:sp>
          <p:nvSpPr>
            <p:cNvPr id="86" name="object 3">
              <a:extLst>
                <a:ext uri="{FF2B5EF4-FFF2-40B4-BE49-F238E27FC236}">
                  <a16:creationId xmlns:a16="http://schemas.microsoft.com/office/drawing/2014/main" id="{74B30183-93A7-43BF-A0D1-E088161F649C}"/>
                </a:ext>
              </a:extLst>
            </p:cNvPr>
            <p:cNvSpPr/>
            <p:nvPr/>
          </p:nvSpPr>
          <p:spPr>
            <a:xfrm>
              <a:off x="5792444" y="119335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7" name="object 4">
              <a:extLst>
                <a:ext uri="{FF2B5EF4-FFF2-40B4-BE49-F238E27FC236}">
                  <a16:creationId xmlns:a16="http://schemas.microsoft.com/office/drawing/2014/main" id="{C10FA578-90C6-4DCC-A0E2-0CF4BF3AECED}"/>
                </a:ext>
              </a:extLst>
            </p:cNvPr>
            <p:cNvSpPr txBox="1"/>
            <p:nvPr/>
          </p:nvSpPr>
          <p:spPr>
            <a:xfrm>
              <a:off x="5908297" y="1230567"/>
              <a:ext cx="17208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32" dirty="0">
                  <a:solidFill>
                    <a:srgbClr val="FFFFFF"/>
                  </a:solidFill>
                  <a:latin typeface="Calibri"/>
                  <a:cs typeface="Calibri"/>
                </a:rPr>
                <a:t>7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4A337C2E-5C23-4141-ADE8-CE85652F925E}"/>
              </a:ext>
            </a:extLst>
          </p:cNvPr>
          <p:cNvGrpSpPr/>
          <p:nvPr/>
        </p:nvGrpSpPr>
        <p:grpSpPr>
          <a:xfrm>
            <a:off x="6120260" y="3136934"/>
            <a:ext cx="359311" cy="359311"/>
            <a:chOff x="5792444" y="1193353"/>
            <a:chExt cx="396240" cy="396240"/>
          </a:xfrm>
          <a:solidFill>
            <a:srgbClr val="FF0000"/>
          </a:solidFill>
        </p:grpSpPr>
        <p:sp>
          <p:nvSpPr>
            <p:cNvPr id="89" name="object 3">
              <a:extLst>
                <a:ext uri="{FF2B5EF4-FFF2-40B4-BE49-F238E27FC236}">
                  <a16:creationId xmlns:a16="http://schemas.microsoft.com/office/drawing/2014/main" id="{DEB3C9E5-4010-49CE-BEA3-77A6F189FE59}"/>
                </a:ext>
              </a:extLst>
            </p:cNvPr>
            <p:cNvSpPr/>
            <p:nvPr/>
          </p:nvSpPr>
          <p:spPr>
            <a:xfrm>
              <a:off x="5792444" y="119335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0" name="object 4">
              <a:extLst>
                <a:ext uri="{FF2B5EF4-FFF2-40B4-BE49-F238E27FC236}">
                  <a16:creationId xmlns:a16="http://schemas.microsoft.com/office/drawing/2014/main" id="{0B95049B-839F-4021-9463-A2BB298AB4FF}"/>
                </a:ext>
              </a:extLst>
            </p:cNvPr>
            <p:cNvSpPr txBox="1"/>
            <p:nvPr/>
          </p:nvSpPr>
          <p:spPr>
            <a:xfrm>
              <a:off x="5908297" y="1230567"/>
              <a:ext cx="17208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32" dirty="0">
                  <a:solidFill>
                    <a:srgbClr val="FFFFFF"/>
                  </a:solidFill>
                  <a:latin typeface="Calibri"/>
                  <a:cs typeface="Calibri"/>
                </a:rPr>
                <a:t>8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91" name="object 27">
            <a:extLst>
              <a:ext uri="{FF2B5EF4-FFF2-40B4-BE49-F238E27FC236}">
                <a16:creationId xmlns:a16="http://schemas.microsoft.com/office/drawing/2014/main" id="{ACFB2AAD-973B-45E7-AB15-57D8AEC24446}"/>
              </a:ext>
            </a:extLst>
          </p:cNvPr>
          <p:cNvSpPr/>
          <p:nvPr/>
        </p:nvSpPr>
        <p:spPr>
          <a:xfrm>
            <a:off x="6786981" y="3907075"/>
            <a:ext cx="3460094" cy="0"/>
          </a:xfrm>
          <a:custGeom>
            <a:avLst/>
            <a:gdLst/>
            <a:ahLst/>
            <a:cxnLst/>
            <a:rect l="l" t="t" r="r" b="b"/>
            <a:pathLst>
              <a:path w="3815715">
                <a:moveTo>
                  <a:pt x="0" y="0"/>
                </a:moveTo>
                <a:lnTo>
                  <a:pt x="3815702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" name="object 5">
            <a:extLst>
              <a:ext uri="{FF2B5EF4-FFF2-40B4-BE49-F238E27FC236}">
                <a16:creationId xmlns:a16="http://schemas.microsoft.com/office/drawing/2014/main" id="{03AD035F-2E6B-4D90-A509-589B2045FF71}"/>
              </a:ext>
            </a:extLst>
          </p:cNvPr>
          <p:cNvSpPr txBox="1">
            <a:spLocks/>
          </p:cNvSpPr>
          <p:nvPr/>
        </p:nvSpPr>
        <p:spPr>
          <a:xfrm>
            <a:off x="6755311" y="1088027"/>
            <a:ext cx="2657405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defTabSz="829178"/>
            <a:r>
              <a:rPr lang="en-US" sz="1451" b="1" kern="0" spc="-91" dirty="0">
                <a:solidFill>
                  <a:srgbClr val="005469"/>
                </a:solidFill>
                <a:latin typeface="Arial"/>
                <a:cs typeface="Arial"/>
                <a:hlinkClick r:id="rId8" action="ppaction://hlinksldjump"/>
              </a:rPr>
              <a:t>Tax ID and Language settings</a:t>
            </a:r>
            <a:endParaRPr lang="en-US" sz="1451" kern="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101" name="object 5">
            <a:extLst>
              <a:ext uri="{FF2B5EF4-FFF2-40B4-BE49-F238E27FC236}">
                <a16:creationId xmlns:a16="http://schemas.microsoft.com/office/drawing/2014/main" id="{3913FD7B-3D87-487E-97BA-152B59E3C1BE}"/>
              </a:ext>
            </a:extLst>
          </p:cNvPr>
          <p:cNvSpPr txBox="1">
            <a:spLocks/>
          </p:cNvSpPr>
          <p:nvPr/>
        </p:nvSpPr>
        <p:spPr>
          <a:xfrm>
            <a:off x="6751289" y="3100907"/>
            <a:ext cx="3460094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defTabSz="829178"/>
            <a:r>
              <a:rPr lang="en-US" sz="1451" b="1" kern="0" spc="-91" dirty="0">
                <a:solidFill>
                  <a:srgbClr val="005469"/>
                </a:solidFill>
                <a:latin typeface="Arial"/>
                <a:cs typeface="Arial"/>
                <a:hlinkClick r:id="rId9" action="ppaction://hlinksldjump"/>
              </a:rPr>
              <a:t>Certification and Submit for Approval</a:t>
            </a:r>
            <a:endParaRPr lang="en-US" sz="1451" kern="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103" name="object 5">
            <a:extLst>
              <a:ext uri="{FF2B5EF4-FFF2-40B4-BE49-F238E27FC236}">
                <a16:creationId xmlns:a16="http://schemas.microsoft.com/office/drawing/2014/main" id="{53A75145-AA16-48AB-B76C-64208C96FD58}"/>
              </a:ext>
            </a:extLst>
          </p:cNvPr>
          <p:cNvSpPr txBox="1">
            <a:spLocks/>
          </p:cNvSpPr>
          <p:nvPr/>
        </p:nvSpPr>
        <p:spPr>
          <a:xfrm>
            <a:off x="6765684" y="2176558"/>
            <a:ext cx="3749220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defTabSz="829178"/>
            <a:r>
              <a:rPr lang="en-US" sz="1451" b="1" kern="0" spc="-91" dirty="0">
                <a:solidFill>
                  <a:srgbClr val="005469"/>
                </a:solidFill>
                <a:latin typeface="Arial"/>
                <a:cs typeface="Arial"/>
                <a:hlinkClick r:id="rId10" action="ppaction://hlinksldjump"/>
              </a:rPr>
              <a:t>Company Characteristics and Supplier Diversity</a:t>
            </a:r>
            <a:endParaRPr lang="en-US" sz="1451" kern="0" dirty="0">
              <a:solidFill>
                <a:prstClr val="white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935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67313" y="767550"/>
            <a:ext cx="150500" cy="3070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1995" b="1" spc="-249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995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4BBD248-5F32-4F3A-B26A-108E55238A52}"/>
              </a:ext>
            </a:extLst>
          </p:cNvPr>
          <p:cNvGrpSpPr/>
          <p:nvPr/>
        </p:nvGrpSpPr>
        <p:grpSpPr>
          <a:xfrm>
            <a:off x="6517476" y="1082134"/>
            <a:ext cx="359311" cy="359311"/>
            <a:chOff x="5792444" y="1193353"/>
            <a:chExt cx="396240" cy="396240"/>
          </a:xfrm>
          <a:solidFill>
            <a:srgbClr val="FF0000"/>
          </a:solidFill>
        </p:grpSpPr>
        <p:sp>
          <p:nvSpPr>
            <p:cNvPr id="3" name="object 3"/>
            <p:cNvSpPr/>
            <p:nvPr/>
          </p:nvSpPr>
          <p:spPr>
            <a:xfrm>
              <a:off x="5792444" y="119335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5908297" y="1230567"/>
              <a:ext cx="17208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32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55801" y="363558"/>
            <a:ext cx="3910960" cy="3070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/>
            <a:r>
              <a:rPr sz="1995" b="1" spc="-9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Coupa Guidance for New Suppliers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167421" y="1180160"/>
            <a:ext cx="2960859" cy="4572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907" b="1" spc="-14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First,</a:t>
            </a:r>
            <a:r>
              <a:rPr sz="907" b="1" spc="-103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receive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invitation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en-US" sz="907" spc="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16" defTabSz="829178"/>
            <a:r>
              <a:rPr sz="907" b="1" spc="-14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Coupa</a:t>
            </a:r>
            <a:r>
              <a:rPr sz="907" b="1" spc="-109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14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Supplier</a:t>
            </a:r>
            <a:r>
              <a:rPr sz="907" b="1" spc="-109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Portal</a:t>
            </a:r>
            <a:r>
              <a:rPr sz="907" b="1" spc="-109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(CSP) </a:t>
            </a:r>
            <a:r>
              <a:rPr lang="en-US"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displayed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below.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16" defTabSz="829178">
              <a:spcBef>
                <a:spcPts val="272"/>
              </a:spcBef>
            </a:pP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do_not_reply@supplier.coupahost.com</a:t>
            </a: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67421" y="2980744"/>
            <a:ext cx="3548769" cy="660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89828" defTabSz="829178"/>
            <a:r>
              <a:rPr sz="907" b="1" spc="-14" dirty="0">
                <a:solidFill>
                  <a:srgbClr val="005469"/>
                </a:solidFill>
                <a:latin typeface="Tahoma"/>
                <a:cs typeface="Tahoma"/>
              </a:rPr>
              <a:t>Third,</a:t>
            </a:r>
            <a:r>
              <a:rPr sz="907" b="1" spc="-100" dirty="0">
                <a:solidFill>
                  <a:srgbClr val="005469"/>
                </a:solidFill>
                <a:latin typeface="Tahoma"/>
                <a:cs typeface="Tahoma"/>
              </a:rPr>
              <a:t> </a:t>
            </a:r>
            <a:r>
              <a:rPr sz="907" spc="-23" dirty="0">
                <a:solidFill>
                  <a:srgbClr val="364546"/>
                </a:solidFill>
                <a:latin typeface="Arial"/>
                <a:cs typeface="Arial"/>
              </a:rPr>
              <a:t>click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32" dirty="0">
                <a:solidFill>
                  <a:srgbClr val="364546"/>
                </a:solidFill>
                <a:latin typeface="Arial"/>
                <a:cs typeface="Arial"/>
              </a:rPr>
              <a:t>on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/>
                <a:cs typeface="Arial"/>
              </a:rPr>
              <a:t>the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lang="en-US" sz="907" b="1" spc="5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Confirm Email </a:t>
            </a:r>
            <a:r>
              <a:rPr lang="en-US" sz="907" spc="5" dirty="0">
                <a:solidFill>
                  <a:srgbClr val="364546"/>
                </a:solidFill>
                <a:latin typeface="Arial"/>
                <a:cs typeface="Arial"/>
              </a:rPr>
              <a:t>button </a:t>
            </a:r>
            <a:r>
              <a:rPr lang="en-US" sz="907" spc="18" dirty="0">
                <a:solidFill>
                  <a:srgbClr val="364546"/>
                </a:solidFill>
                <a:latin typeface="Arial"/>
                <a:cs typeface="Arial"/>
              </a:rPr>
              <a:t>at the bottom of the confirmation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  <a:p>
            <a:pPr marL="11516" marR="4607" defTabSz="829178">
              <a:spcBef>
                <a:spcPts val="771"/>
              </a:spcBef>
            </a:pPr>
            <a:r>
              <a:rPr sz="907" spc="-14" dirty="0">
                <a:solidFill>
                  <a:srgbClr val="364546"/>
                </a:solidFill>
                <a:latin typeface="Arial"/>
                <a:cs typeface="Arial"/>
              </a:rPr>
              <a:t>By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5" dirty="0">
                <a:solidFill>
                  <a:srgbClr val="364546"/>
                </a:solidFill>
                <a:latin typeface="Arial"/>
                <a:cs typeface="Arial"/>
              </a:rPr>
              <a:t>referencing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/>
                <a:cs typeface="Arial"/>
              </a:rPr>
              <a:t>the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/>
                <a:cs typeface="Arial"/>
              </a:rPr>
              <a:t>following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dirty="0">
                <a:solidFill>
                  <a:srgbClr val="364546"/>
                </a:solidFill>
                <a:latin typeface="Arial"/>
                <a:cs typeface="Arial"/>
              </a:rPr>
              <a:t>simple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18" dirty="0">
                <a:solidFill>
                  <a:srgbClr val="364546"/>
                </a:solidFill>
                <a:latin typeface="Arial"/>
                <a:cs typeface="Arial"/>
              </a:rPr>
              <a:t>guidance,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dirty="0">
                <a:solidFill>
                  <a:srgbClr val="364546"/>
                </a:solidFill>
                <a:latin typeface="Arial"/>
                <a:cs typeface="Arial"/>
              </a:rPr>
              <a:t>completing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/>
                <a:cs typeface="Arial"/>
              </a:rPr>
              <a:t>your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lang="en-US" sz="907" spc="-18" dirty="0">
                <a:solidFill>
                  <a:srgbClr val="364546"/>
                </a:solidFill>
                <a:latin typeface="Arial"/>
                <a:cs typeface="Arial"/>
              </a:rPr>
              <a:t>Equinix</a:t>
            </a:r>
            <a:r>
              <a:rPr sz="907" spc="-18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/>
                <a:cs typeface="Arial"/>
              </a:rPr>
              <a:t>onboarding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14" dirty="0">
                <a:solidFill>
                  <a:srgbClr val="364546"/>
                </a:solidFill>
                <a:latin typeface="Arial"/>
                <a:cs typeface="Arial"/>
              </a:rPr>
              <a:t>process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/>
                <a:cs typeface="Arial"/>
              </a:rPr>
              <a:t>through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/>
                <a:cs typeface="Arial"/>
              </a:rPr>
              <a:t>the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103" dirty="0">
                <a:solidFill>
                  <a:srgbClr val="364546"/>
                </a:solidFill>
                <a:latin typeface="Arial"/>
                <a:cs typeface="Arial"/>
              </a:rPr>
              <a:t>CSP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/>
                <a:cs typeface="Arial"/>
              </a:rPr>
              <a:t>should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/>
                <a:cs typeface="Arial"/>
              </a:rPr>
              <a:t>be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5" dirty="0">
                <a:solidFill>
                  <a:srgbClr val="364546"/>
                </a:solidFill>
                <a:latin typeface="Arial"/>
                <a:cs typeface="Arial"/>
              </a:rPr>
              <a:t>quick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/>
                <a:cs typeface="Arial"/>
              </a:rPr>
              <a:t>and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36" dirty="0">
                <a:solidFill>
                  <a:srgbClr val="364546"/>
                </a:solidFill>
                <a:latin typeface="Arial"/>
                <a:cs typeface="Arial"/>
              </a:rPr>
              <a:t>easy.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98885" y="1182233"/>
            <a:ext cx="3472762" cy="418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sz="907" spc="-41" dirty="0">
                <a:solidFill>
                  <a:srgbClr val="364546"/>
                </a:solidFill>
                <a:latin typeface="Arial"/>
                <a:cs typeface="Arial"/>
              </a:rPr>
              <a:t>Since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/>
                <a:cs typeface="Arial"/>
              </a:rPr>
              <a:t>you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14" dirty="0">
                <a:solidFill>
                  <a:srgbClr val="364546"/>
                </a:solidFill>
                <a:latin typeface="Arial"/>
                <a:cs typeface="Arial"/>
              </a:rPr>
              <a:t>chose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/>
                <a:cs typeface="Arial"/>
              </a:rPr>
              <a:t>the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/>
                <a:cs typeface="Arial"/>
              </a:rPr>
              <a:t>link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36" dirty="0">
                <a:solidFill>
                  <a:srgbClr val="364546"/>
                </a:solidFill>
                <a:latin typeface="Arial"/>
                <a:cs typeface="Arial"/>
              </a:rPr>
              <a:t>to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dirty="0">
                <a:solidFill>
                  <a:srgbClr val="364546"/>
                </a:solidFill>
                <a:latin typeface="Arial"/>
                <a:cs typeface="Arial"/>
              </a:rPr>
              <a:t>complete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/>
                <a:cs typeface="Arial"/>
              </a:rPr>
              <a:t>the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dirty="0">
                <a:solidFill>
                  <a:srgbClr val="364546"/>
                </a:solidFill>
                <a:latin typeface="Arial"/>
                <a:cs typeface="Arial"/>
              </a:rPr>
              <a:t>supplier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/>
                <a:cs typeface="Arial"/>
              </a:rPr>
              <a:t>onboarding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41" dirty="0">
                <a:solidFill>
                  <a:srgbClr val="364546"/>
                </a:solidFill>
                <a:latin typeface="Arial"/>
                <a:cs typeface="Arial"/>
              </a:rPr>
              <a:t>form</a:t>
            </a:r>
            <a:r>
              <a:rPr sz="907" spc="-86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/>
                <a:cs typeface="Arial"/>
              </a:rPr>
              <a:t>by  </a:t>
            </a:r>
            <a:r>
              <a:rPr sz="907" dirty="0">
                <a:solidFill>
                  <a:srgbClr val="364546"/>
                </a:solidFill>
                <a:latin typeface="Arial"/>
                <a:cs typeface="Arial"/>
              </a:rPr>
              <a:t>joining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/>
                <a:cs typeface="Arial"/>
              </a:rPr>
              <a:t>the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18" dirty="0">
                <a:solidFill>
                  <a:srgbClr val="364546"/>
                </a:solidFill>
                <a:latin typeface="Arial"/>
                <a:cs typeface="Arial"/>
              </a:rPr>
              <a:t>Coupa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/>
                <a:cs typeface="Arial"/>
              </a:rPr>
              <a:t>Supplier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5" dirty="0">
                <a:solidFill>
                  <a:srgbClr val="364546"/>
                </a:solidFill>
                <a:latin typeface="Arial"/>
                <a:cs typeface="Arial"/>
              </a:rPr>
              <a:t>Portal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steps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7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 </a:t>
            </a:r>
            <a:r>
              <a:rPr sz="907" b="1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907" b="1" spc="-15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account</a:t>
            </a:r>
            <a:r>
              <a:rPr sz="907" b="1" spc="-15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907" b="1" spc="-15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907" b="1" spc="-15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password.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183461" y="1931260"/>
            <a:ext cx="143379" cy="143379"/>
          </a:xfrm>
          <a:custGeom>
            <a:avLst/>
            <a:gdLst/>
            <a:ahLst/>
            <a:cxnLst/>
            <a:rect l="l" t="t" r="r" b="b"/>
            <a:pathLst>
              <a:path w="158115" h="158114">
                <a:moveTo>
                  <a:pt x="79057" y="0"/>
                </a:moveTo>
                <a:lnTo>
                  <a:pt x="48284" y="6212"/>
                </a:lnTo>
                <a:lnTo>
                  <a:pt x="23155" y="23153"/>
                </a:lnTo>
                <a:lnTo>
                  <a:pt x="6212" y="48279"/>
                </a:lnTo>
                <a:lnTo>
                  <a:pt x="0" y="79044"/>
                </a:lnTo>
                <a:lnTo>
                  <a:pt x="6212" y="109817"/>
                </a:lnTo>
                <a:lnTo>
                  <a:pt x="23155" y="134947"/>
                </a:lnTo>
                <a:lnTo>
                  <a:pt x="48284" y="151889"/>
                </a:lnTo>
                <a:lnTo>
                  <a:pt x="79057" y="158102"/>
                </a:lnTo>
                <a:lnTo>
                  <a:pt x="109830" y="151889"/>
                </a:lnTo>
                <a:lnTo>
                  <a:pt x="134959" y="134947"/>
                </a:lnTo>
                <a:lnTo>
                  <a:pt x="151902" y="109817"/>
                </a:lnTo>
                <a:lnTo>
                  <a:pt x="158114" y="79044"/>
                </a:lnTo>
                <a:lnTo>
                  <a:pt x="151902" y="48279"/>
                </a:lnTo>
                <a:lnTo>
                  <a:pt x="134959" y="23153"/>
                </a:lnTo>
                <a:lnTo>
                  <a:pt x="109830" y="6212"/>
                </a:lnTo>
                <a:lnTo>
                  <a:pt x="79057" y="0"/>
                </a:lnTo>
                <a:close/>
              </a:path>
            </a:pathLst>
          </a:custGeom>
          <a:solidFill>
            <a:srgbClr val="0087B1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658181" y="5735516"/>
            <a:ext cx="799981" cy="555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3379" marR="4607" indent="-132438" defTabSz="829178">
              <a:lnSpc>
                <a:spcPts val="1088"/>
              </a:lnSpc>
            </a:pP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confirm</a:t>
            </a:r>
            <a:r>
              <a:rPr lang="en-US"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9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 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password</a:t>
            </a:r>
            <a:r>
              <a:rPr sz="907" spc="-5" dirty="0">
                <a:solidFill>
                  <a:srgbClr val="364546"/>
                </a:solidFill>
                <a:latin typeface="Arial"/>
                <a:cs typeface="Arial"/>
              </a:rPr>
              <a:t>.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591373" y="5715705"/>
            <a:ext cx="842998" cy="6965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9713" marR="4607" indent="-138772" defTabSz="829178">
              <a:lnSpc>
                <a:spcPts val="1088"/>
              </a:lnSpc>
            </a:pPr>
            <a:r>
              <a:rPr sz="907" spc="5" dirty="0">
                <a:solidFill>
                  <a:srgbClr val="364546"/>
                </a:solidFill>
                <a:latin typeface="Tahoma"/>
                <a:cs typeface="Tahoma"/>
              </a:rPr>
              <a:t>Check </a:t>
            </a:r>
            <a:r>
              <a:rPr lang="en-US" sz="907" spc="5" dirty="0">
                <a:solidFill>
                  <a:srgbClr val="364546"/>
                </a:solidFill>
                <a:latin typeface="Tahoma"/>
                <a:cs typeface="Tahoma"/>
              </a:rPr>
              <a:t>t</a:t>
            </a:r>
            <a:r>
              <a:rPr sz="907" spc="9" dirty="0">
                <a:solidFill>
                  <a:srgbClr val="364546"/>
                </a:solidFill>
                <a:latin typeface="Tahoma"/>
                <a:cs typeface="Tahoma"/>
              </a:rPr>
              <a:t>he  </a:t>
            </a:r>
            <a:r>
              <a:rPr sz="907" spc="9" dirty="0">
                <a:solidFill>
                  <a:srgbClr val="364546"/>
                </a:solidFill>
                <a:latin typeface="Arial"/>
                <a:cs typeface="Arial"/>
              </a:rPr>
              <a:t>box</a:t>
            </a:r>
            <a:r>
              <a:rPr lang="en-US" sz="907" spc="-113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36" dirty="0">
                <a:solidFill>
                  <a:srgbClr val="364546"/>
                </a:solidFill>
                <a:latin typeface="Arial"/>
                <a:cs typeface="Arial"/>
              </a:rPr>
              <a:t>to</a:t>
            </a:r>
            <a:r>
              <a:rPr sz="907" spc="-113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18" dirty="0">
                <a:solidFill>
                  <a:srgbClr val="364546"/>
                </a:solidFill>
                <a:latin typeface="Arial"/>
                <a:cs typeface="Arial"/>
              </a:rPr>
              <a:t>accept  </a:t>
            </a:r>
            <a:r>
              <a:rPr sz="907" spc="18" dirty="0">
                <a:solidFill>
                  <a:srgbClr val="364546"/>
                </a:solidFill>
                <a:latin typeface="Arial"/>
                <a:cs typeface="Arial"/>
              </a:rPr>
              <a:t>the </a:t>
            </a:r>
            <a:r>
              <a:rPr sz="907" spc="-18" dirty="0">
                <a:solidFill>
                  <a:srgbClr val="364546"/>
                </a:solidFill>
                <a:latin typeface="Arial"/>
                <a:cs typeface="Arial"/>
              </a:rPr>
              <a:t>Privacy  </a:t>
            </a:r>
            <a:r>
              <a:rPr sz="907" spc="-23" dirty="0">
                <a:solidFill>
                  <a:srgbClr val="364546"/>
                </a:solidFill>
                <a:latin typeface="Arial"/>
                <a:cs typeface="Arial"/>
              </a:rPr>
              <a:t>Policy </a:t>
            </a:r>
            <a:r>
              <a:rPr sz="907" spc="9" dirty="0">
                <a:solidFill>
                  <a:srgbClr val="364546"/>
                </a:solidFill>
                <a:latin typeface="Arial"/>
                <a:cs typeface="Arial"/>
              </a:rPr>
              <a:t>and  </a:t>
            </a:r>
            <a:r>
              <a:rPr sz="907" spc="-23" dirty="0">
                <a:solidFill>
                  <a:srgbClr val="364546"/>
                </a:solidFill>
                <a:latin typeface="Arial"/>
                <a:cs typeface="Arial"/>
              </a:rPr>
              <a:t>Terms</a:t>
            </a:r>
            <a:r>
              <a:rPr sz="907" spc="-127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27" dirty="0">
                <a:solidFill>
                  <a:srgbClr val="364546"/>
                </a:solidFill>
                <a:latin typeface="Arial"/>
                <a:cs typeface="Arial"/>
              </a:rPr>
              <a:t>of</a:t>
            </a:r>
            <a:r>
              <a:rPr sz="907" spc="-127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32" dirty="0">
                <a:solidFill>
                  <a:srgbClr val="364546"/>
                </a:solidFill>
                <a:latin typeface="Arial"/>
                <a:cs typeface="Arial"/>
              </a:rPr>
              <a:t>Use.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658247" y="5741499"/>
            <a:ext cx="1037898" cy="8376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8926" marR="4607" indent="-147985" defTabSz="829178">
              <a:lnSpc>
                <a:spcPts val="1088"/>
              </a:lnSpc>
            </a:pPr>
            <a:r>
              <a:rPr lang="en-US" sz="907" spc="-18" dirty="0">
                <a:solidFill>
                  <a:srgbClr val="364546"/>
                </a:solidFill>
                <a:latin typeface="Arial"/>
                <a:cs typeface="Arial"/>
              </a:rPr>
              <a:t>If you wish to invite other people from your organization, add their email in the Forward Email field</a:t>
            </a:r>
            <a:endParaRPr sz="907" spc="-18" dirty="0">
              <a:solidFill>
                <a:srgbClr val="364546"/>
              </a:solidFill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885161" y="5735516"/>
            <a:ext cx="731865" cy="2989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829178">
              <a:lnSpc>
                <a:spcPts val="1288"/>
              </a:lnSpc>
            </a:pPr>
            <a:r>
              <a:rPr sz="907" spc="-32" dirty="0">
                <a:solidFill>
                  <a:srgbClr val="364546"/>
                </a:solidFill>
                <a:latin typeface="Arial"/>
                <a:cs typeface="Arial"/>
              </a:rPr>
              <a:t>Finally,</a:t>
            </a:r>
            <a:r>
              <a:rPr sz="907" spc="-172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23" dirty="0">
                <a:solidFill>
                  <a:srgbClr val="364546"/>
                </a:solidFill>
                <a:latin typeface="Arial"/>
                <a:cs typeface="Arial"/>
              </a:rPr>
              <a:t>click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  <a:p>
            <a:pPr marR="4607" algn="ctr" defTabSz="829178">
              <a:lnSpc>
                <a:spcPts val="1070"/>
              </a:lnSpc>
            </a:pPr>
            <a:r>
              <a:rPr sz="907" b="1" spc="-68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Submit.</a:t>
            </a:r>
            <a:endParaRPr sz="907" dirty="0">
              <a:solidFill>
                <a:srgbClr val="F79646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188239" y="2470904"/>
            <a:ext cx="143379" cy="143379"/>
          </a:xfrm>
          <a:custGeom>
            <a:avLst/>
            <a:gdLst/>
            <a:ahLst/>
            <a:cxnLst/>
            <a:rect l="l" t="t" r="r" b="b"/>
            <a:pathLst>
              <a:path w="158115" h="158114">
                <a:moveTo>
                  <a:pt x="79057" y="0"/>
                </a:moveTo>
                <a:lnTo>
                  <a:pt x="48284" y="6212"/>
                </a:lnTo>
                <a:lnTo>
                  <a:pt x="23155" y="23153"/>
                </a:lnTo>
                <a:lnTo>
                  <a:pt x="6212" y="48279"/>
                </a:lnTo>
                <a:lnTo>
                  <a:pt x="0" y="79044"/>
                </a:lnTo>
                <a:lnTo>
                  <a:pt x="6212" y="109817"/>
                </a:lnTo>
                <a:lnTo>
                  <a:pt x="23155" y="134947"/>
                </a:lnTo>
                <a:lnTo>
                  <a:pt x="48284" y="151889"/>
                </a:lnTo>
                <a:lnTo>
                  <a:pt x="79057" y="158102"/>
                </a:lnTo>
                <a:lnTo>
                  <a:pt x="109830" y="151889"/>
                </a:lnTo>
                <a:lnTo>
                  <a:pt x="134959" y="134947"/>
                </a:lnTo>
                <a:lnTo>
                  <a:pt x="151902" y="109817"/>
                </a:lnTo>
                <a:lnTo>
                  <a:pt x="158114" y="79044"/>
                </a:lnTo>
                <a:lnTo>
                  <a:pt x="151902" y="48279"/>
                </a:lnTo>
                <a:lnTo>
                  <a:pt x="134959" y="23153"/>
                </a:lnTo>
                <a:lnTo>
                  <a:pt x="109830" y="6212"/>
                </a:lnTo>
                <a:lnTo>
                  <a:pt x="79057" y="0"/>
                </a:lnTo>
                <a:close/>
              </a:path>
            </a:pathLst>
          </a:custGeom>
          <a:solidFill>
            <a:srgbClr val="0087B1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167421" y="1757365"/>
            <a:ext cx="3469307" cy="1001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907" b="1" spc="-18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Second,</a:t>
            </a:r>
            <a:r>
              <a:rPr sz="907" b="1" spc="-109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decide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to: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1844" marR="4607" indent="-194626" defTabSz="829178">
              <a:lnSpc>
                <a:spcPct val="97800"/>
              </a:lnSpc>
              <a:spcBef>
                <a:spcPts val="272"/>
              </a:spcBef>
              <a:buClr>
                <a:srgbClr val="FFFFFF"/>
              </a:buClr>
              <a:buSzPct val="130000"/>
              <a:buFont typeface="Calibri"/>
              <a:buAutoNum type="alphaLcPeriod"/>
              <a:tabLst>
                <a:tab pos="241268" algn="l"/>
                <a:tab pos="241844" algn="l"/>
              </a:tabLst>
            </a:pPr>
            <a:r>
              <a:rPr sz="907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1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Coupa</a:t>
            </a:r>
            <a:r>
              <a:rPr sz="907" b="1" spc="-9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9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Supplier</a:t>
            </a:r>
            <a:r>
              <a:rPr sz="907" b="1" spc="-9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Portal</a:t>
            </a:r>
            <a:r>
              <a:rPr sz="907" b="1" spc="-9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(preferred)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supports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fully 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</a:t>
            </a:r>
            <a:r>
              <a:rPr sz="907" spc="-1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workflow</a:t>
            </a:r>
            <a:r>
              <a:rPr sz="907" spc="-1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907" spc="-1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Equinix</a:t>
            </a:r>
            <a:r>
              <a:rPr sz="907" spc="-1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907" spc="-1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gives</a:t>
            </a:r>
            <a:r>
              <a:rPr sz="907" spc="-1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sz="907" spc="-1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1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ability</a:t>
            </a:r>
            <a:r>
              <a:rPr sz="907" spc="-1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907" spc="-1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907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invoice</a:t>
            </a:r>
            <a:r>
              <a:rPr sz="907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statuses</a:t>
            </a:r>
            <a:r>
              <a:rPr sz="907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907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purchase</a:t>
            </a:r>
            <a:r>
              <a:rPr sz="907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orders</a:t>
            </a:r>
            <a:r>
              <a:rPr sz="907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sz="907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anytime.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829178">
              <a:spcBef>
                <a:spcPts val="18"/>
              </a:spcBef>
              <a:buFontTx/>
              <a:buAutoNum type="alphaLcPeriod"/>
            </a:pP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41844" marR="13820" indent="-181958" defTabSz="829178">
              <a:lnSpc>
                <a:spcPts val="1088"/>
              </a:lnSpc>
              <a:buClr>
                <a:srgbClr val="FFFFFF"/>
              </a:buClr>
              <a:buSzPct val="110000"/>
              <a:buFont typeface="Calibri"/>
              <a:buAutoNum type="alphaLcPeriod"/>
              <a:tabLst>
                <a:tab pos="241844" algn="l"/>
              </a:tabLst>
            </a:pP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required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supplier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registering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1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CSP.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207686" y="1670651"/>
            <a:ext cx="3460094" cy="0"/>
          </a:xfrm>
          <a:custGeom>
            <a:avLst/>
            <a:gdLst/>
            <a:ahLst/>
            <a:cxnLst/>
            <a:rect l="l" t="t" r="r" b="b"/>
            <a:pathLst>
              <a:path w="3815715">
                <a:moveTo>
                  <a:pt x="0" y="0"/>
                </a:moveTo>
                <a:lnTo>
                  <a:pt x="3815702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184695" y="167065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679258" y="167065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207686" y="2812757"/>
            <a:ext cx="3460094" cy="0"/>
          </a:xfrm>
          <a:custGeom>
            <a:avLst/>
            <a:gdLst/>
            <a:ahLst/>
            <a:cxnLst/>
            <a:rect l="l" t="t" r="r" b="b"/>
            <a:pathLst>
              <a:path w="3815715">
                <a:moveTo>
                  <a:pt x="0" y="0"/>
                </a:moveTo>
                <a:lnTo>
                  <a:pt x="3815702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184695" y="281275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679258" y="281275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7339768" y="5766509"/>
            <a:ext cx="0" cy="655857"/>
          </a:xfrm>
          <a:custGeom>
            <a:avLst/>
            <a:gdLst/>
            <a:ahLst/>
            <a:cxnLst/>
            <a:rect l="l" t="t" r="r" b="b"/>
            <a:pathLst>
              <a:path h="723265">
                <a:moveTo>
                  <a:pt x="0" y="0"/>
                </a:moveTo>
                <a:lnTo>
                  <a:pt x="0" y="722782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480458" y="57678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7480458" y="64577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461847" y="5804011"/>
            <a:ext cx="0" cy="655857"/>
          </a:xfrm>
          <a:custGeom>
            <a:avLst/>
            <a:gdLst/>
            <a:ahLst/>
            <a:cxnLst/>
            <a:rect l="l" t="t" r="r" b="b"/>
            <a:pathLst>
              <a:path h="723265">
                <a:moveTo>
                  <a:pt x="0" y="0"/>
                </a:moveTo>
                <a:lnTo>
                  <a:pt x="0" y="722782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8570797" y="57678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570797" y="64577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9696145" y="5804010"/>
            <a:ext cx="0" cy="655857"/>
          </a:xfrm>
          <a:custGeom>
            <a:avLst/>
            <a:gdLst/>
            <a:ahLst/>
            <a:cxnLst/>
            <a:rect l="l" t="t" r="r" b="b"/>
            <a:pathLst>
              <a:path h="723265">
                <a:moveTo>
                  <a:pt x="0" y="0"/>
                </a:moveTo>
                <a:lnTo>
                  <a:pt x="0" y="722782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9685616" y="57678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9685616" y="64577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object 40"/>
          <p:cNvSpPr txBox="1">
            <a:spLocks noGrp="1"/>
          </p:cNvSpPr>
          <p:nvPr>
            <p:ph type="sldNum" sz="quarter" idx="7"/>
          </p:nvPr>
        </p:nvSpPr>
        <p:spPr>
          <a:xfrm>
            <a:off x="13036402" y="5937523"/>
            <a:ext cx="128478" cy="158778"/>
          </a:xfrm>
          <a:prstGeom prst="rect">
            <a:avLst/>
          </a:prstGeom>
        </p:spPr>
        <p:txBody>
          <a:bodyPr vert="horz" wrap="square" lIns="0" tIns="19002" rIns="0" bIns="0" rtlCol="0">
            <a:spAutoFit/>
          </a:bodyPr>
          <a:lstStyle/>
          <a:p>
            <a:pPr marL="23033" defTabSz="829178">
              <a:spcBef>
                <a:spcPts val="150"/>
              </a:spcBef>
            </a:pPr>
            <a:fld id="{81D60167-4931-47E6-BA6A-407CBD079E47}" type="slidenum">
              <a:rPr spc="-91" dirty="0"/>
              <a:pPr marL="23033" defTabSz="829178">
                <a:spcBef>
                  <a:spcPts val="150"/>
                </a:spcBef>
              </a:pPr>
              <a:t>3</a:t>
            </a:fld>
            <a:endParaRPr spc="-91" dirty="0"/>
          </a:p>
        </p:txBody>
      </p:sp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xfrm>
            <a:off x="1714536" y="6582720"/>
            <a:ext cx="1896746" cy="114581"/>
          </a:xfrm>
          <a:prstGeom prst="rect">
            <a:avLst/>
          </a:prstGeom>
        </p:spPr>
        <p:txBody>
          <a:bodyPr vert="horz" wrap="square" lIns="0" tIns="16699" rIns="0" bIns="0" rtlCol="0">
            <a:spAutoFit/>
          </a:bodyPr>
          <a:lstStyle/>
          <a:p>
            <a:pPr marL="11516" defTabSz="829178">
              <a:spcBef>
                <a:spcPts val="131"/>
              </a:spcBef>
            </a:pPr>
            <a:r>
              <a:rPr b="1" spc="-14" dirty="0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spc="-50" dirty="0"/>
              <a:t>SUPPLIER </a:t>
            </a:r>
            <a:r>
              <a:rPr spc="-27" dirty="0"/>
              <a:t>GUIDANCE </a:t>
            </a:r>
            <a:r>
              <a:rPr spc="-45" dirty="0"/>
              <a:t>FOR </a:t>
            </a:r>
            <a:r>
              <a:rPr spc="-23" dirty="0"/>
              <a:t>NEW</a:t>
            </a:r>
            <a:r>
              <a:rPr spc="-118" dirty="0"/>
              <a:t> </a:t>
            </a:r>
            <a:r>
              <a:rPr spc="-54" dirty="0"/>
              <a:t>SUPPLIERS</a:t>
            </a:r>
          </a:p>
        </p:txBody>
      </p:sp>
      <p:pic>
        <p:nvPicPr>
          <p:cNvPr id="1025" name="Picture 1" descr="acoupa &#10;Action Required - Click Below to Complete Coupa Registration &#10;Thank you for initiating the registration process with Coupa In order to complete this request, click the 'Confirm Email' button below. &#10;Note that most actions in Coupa require that you be linked to a Coupa Buying Organizatiom However, until then you can still keep your profile up-to-date and help buying organizations find and connect with you, as well as set up your &#10;account security and early payment preferecnes through the Admin tab &#10;Once linked to customers you can do things with like view purchase orders, create invoices, manage POs and invoices, get real-time alerts for these transactions, and much more. Contact your customer to request they link to your &#10;Coupa's Supplier Portal is completely free and helps you better transact and communicate electronically. Find out more using the links below&quot; Welcome! &#10;Confirm Email &#10;Overview Leam more about the &#10;Coupa Supplier Portal &#10;Need Help? Answers to common &#10;questions and issues &#10;acoupa &#10;Business Spend Management &#10;Coupa Info Learn more about the &#10;how company's use Coupa ">
            <a:extLst>
              <a:ext uri="{FF2B5EF4-FFF2-40B4-BE49-F238E27FC236}">
                <a16:creationId xmlns:a16="http://schemas.microsoft.com/office/drawing/2014/main" id="{F727485D-17DC-4F92-A802-94C4DF19B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06" y="3780163"/>
            <a:ext cx="4082113" cy="2135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bject 12"/>
          <p:cNvSpPr/>
          <p:nvPr/>
        </p:nvSpPr>
        <p:spPr>
          <a:xfrm>
            <a:off x="1604615" y="5017046"/>
            <a:ext cx="829179" cy="328792"/>
          </a:xfrm>
          <a:custGeom>
            <a:avLst/>
            <a:gdLst/>
            <a:ahLst/>
            <a:cxnLst/>
            <a:rect l="l" t="t" r="r" b="b"/>
            <a:pathLst>
              <a:path w="4006850" h="734695">
                <a:moveTo>
                  <a:pt x="2003298" y="734199"/>
                </a:moveTo>
                <a:lnTo>
                  <a:pt x="2078400" y="733946"/>
                </a:lnTo>
                <a:lnTo>
                  <a:pt x="2152805" y="733192"/>
                </a:lnTo>
                <a:lnTo>
                  <a:pt x="2226464" y="731947"/>
                </a:lnTo>
                <a:lnTo>
                  <a:pt x="2299329" y="730219"/>
                </a:lnTo>
                <a:lnTo>
                  <a:pt x="2371351" y="728017"/>
                </a:lnTo>
                <a:lnTo>
                  <a:pt x="2442481" y="725350"/>
                </a:lnTo>
                <a:lnTo>
                  <a:pt x="2512672" y="722227"/>
                </a:lnTo>
                <a:lnTo>
                  <a:pt x="2581875" y="718657"/>
                </a:lnTo>
                <a:lnTo>
                  <a:pt x="2650041" y="714648"/>
                </a:lnTo>
                <a:lnTo>
                  <a:pt x="2717122" y="710210"/>
                </a:lnTo>
                <a:lnTo>
                  <a:pt x="2783069" y="705351"/>
                </a:lnTo>
                <a:lnTo>
                  <a:pt x="2847835" y="700081"/>
                </a:lnTo>
                <a:lnTo>
                  <a:pt x="2911371" y="694407"/>
                </a:lnTo>
                <a:lnTo>
                  <a:pt x="2973628" y="688340"/>
                </a:lnTo>
                <a:lnTo>
                  <a:pt x="3034558" y="681887"/>
                </a:lnTo>
                <a:lnTo>
                  <a:pt x="3094112" y="675058"/>
                </a:lnTo>
                <a:lnTo>
                  <a:pt x="3152242" y="667862"/>
                </a:lnTo>
                <a:lnTo>
                  <a:pt x="3208901" y="660307"/>
                </a:lnTo>
                <a:lnTo>
                  <a:pt x="3264038" y="652402"/>
                </a:lnTo>
                <a:lnTo>
                  <a:pt x="3317606" y="644157"/>
                </a:lnTo>
                <a:lnTo>
                  <a:pt x="3369557" y="635580"/>
                </a:lnTo>
                <a:lnTo>
                  <a:pt x="3419841" y="626679"/>
                </a:lnTo>
                <a:lnTo>
                  <a:pt x="3468411" y="617465"/>
                </a:lnTo>
                <a:lnTo>
                  <a:pt x="3515219" y="607945"/>
                </a:lnTo>
                <a:lnTo>
                  <a:pt x="3560215" y="598129"/>
                </a:lnTo>
                <a:lnTo>
                  <a:pt x="3603351" y="588025"/>
                </a:lnTo>
                <a:lnTo>
                  <a:pt x="3644579" y="577642"/>
                </a:lnTo>
                <a:lnTo>
                  <a:pt x="3683851" y="566990"/>
                </a:lnTo>
                <a:lnTo>
                  <a:pt x="3721117" y="556076"/>
                </a:lnTo>
                <a:lnTo>
                  <a:pt x="3789442" y="533502"/>
                </a:lnTo>
                <a:lnTo>
                  <a:pt x="3849166" y="509991"/>
                </a:lnTo>
                <a:lnTo>
                  <a:pt x="3899901" y="485613"/>
                </a:lnTo>
                <a:lnTo>
                  <a:pt x="3941261" y="460439"/>
                </a:lnTo>
                <a:lnTo>
                  <a:pt x="3972858" y="434542"/>
                </a:lnTo>
                <a:lnTo>
                  <a:pt x="4001101" y="394492"/>
                </a:lnTo>
                <a:lnTo>
                  <a:pt x="4006596" y="367093"/>
                </a:lnTo>
                <a:lnTo>
                  <a:pt x="4005214" y="353331"/>
                </a:lnTo>
                <a:lnTo>
                  <a:pt x="3984874" y="312846"/>
                </a:lnTo>
                <a:lnTo>
                  <a:pt x="3941261" y="273752"/>
                </a:lnTo>
                <a:lnTo>
                  <a:pt x="3899901" y="248579"/>
                </a:lnTo>
                <a:lnTo>
                  <a:pt x="3849166" y="224203"/>
                </a:lnTo>
                <a:lnTo>
                  <a:pt x="3789442" y="200692"/>
                </a:lnTo>
                <a:lnTo>
                  <a:pt x="3721117" y="178119"/>
                </a:lnTo>
                <a:lnTo>
                  <a:pt x="3683851" y="167206"/>
                </a:lnTo>
                <a:lnTo>
                  <a:pt x="3644579" y="156554"/>
                </a:lnTo>
                <a:lnTo>
                  <a:pt x="3603351" y="146171"/>
                </a:lnTo>
                <a:lnTo>
                  <a:pt x="3560215" y="136068"/>
                </a:lnTo>
                <a:lnTo>
                  <a:pt x="3515219" y="126252"/>
                </a:lnTo>
                <a:lnTo>
                  <a:pt x="3468411" y="116732"/>
                </a:lnTo>
                <a:lnTo>
                  <a:pt x="3419841" y="107518"/>
                </a:lnTo>
                <a:lnTo>
                  <a:pt x="3369557" y="98618"/>
                </a:lnTo>
                <a:lnTo>
                  <a:pt x="3317606" y="90040"/>
                </a:lnTo>
                <a:lnTo>
                  <a:pt x="3264038" y="81795"/>
                </a:lnTo>
                <a:lnTo>
                  <a:pt x="3208901" y="73891"/>
                </a:lnTo>
                <a:lnTo>
                  <a:pt x="3152242" y="66336"/>
                </a:lnTo>
                <a:lnTo>
                  <a:pt x="3094112" y="59140"/>
                </a:lnTo>
                <a:lnTo>
                  <a:pt x="3034558" y="52311"/>
                </a:lnTo>
                <a:lnTo>
                  <a:pt x="2973628" y="45858"/>
                </a:lnTo>
                <a:lnTo>
                  <a:pt x="2911371" y="39791"/>
                </a:lnTo>
                <a:lnTo>
                  <a:pt x="2847835" y="34118"/>
                </a:lnTo>
                <a:lnTo>
                  <a:pt x="2783069" y="28847"/>
                </a:lnTo>
                <a:lnTo>
                  <a:pt x="2717122" y="23988"/>
                </a:lnTo>
                <a:lnTo>
                  <a:pt x="2650041" y="19550"/>
                </a:lnTo>
                <a:lnTo>
                  <a:pt x="2581875" y="15542"/>
                </a:lnTo>
                <a:lnTo>
                  <a:pt x="2512672" y="11971"/>
                </a:lnTo>
                <a:lnTo>
                  <a:pt x="2442481" y="8848"/>
                </a:lnTo>
                <a:lnTo>
                  <a:pt x="2371351" y="6182"/>
                </a:lnTo>
                <a:lnTo>
                  <a:pt x="2299329" y="3980"/>
                </a:lnTo>
                <a:lnTo>
                  <a:pt x="2226464" y="2252"/>
                </a:lnTo>
                <a:lnTo>
                  <a:pt x="2152805" y="1006"/>
                </a:lnTo>
                <a:lnTo>
                  <a:pt x="2078400" y="253"/>
                </a:lnTo>
                <a:lnTo>
                  <a:pt x="2003298" y="0"/>
                </a:lnTo>
                <a:lnTo>
                  <a:pt x="1928195" y="253"/>
                </a:lnTo>
                <a:lnTo>
                  <a:pt x="1853790" y="1006"/>
                </a:lnTo>
                <a:lnTo>
                  <a:pt x="1780131" y="2252"/>
                </a:lnTo>
                <a:lnTo>
                  <a:pt x="1707266" y="3980"/>
                </a:lnTo>
                <a:lnTo>
                  <a:pt x="1635244" y="6182"/>
                </a:lnTo>
                <a:lnTo>
                  <a:pt x="1564114" y="8848"/>
                </a:lnTo>
                <a:lnTo>
                  <a:pt x="1493923" y="11971"/>
                </a:lnTo>
                <a:lnTo>
                  <a:pt x="1424720" y="15542"/>
                </a:lnTo>
                <a:lnTo>
                  <a:pt x="1356554" y="19550"/>
                </a:lnTo>
                <a:lnTo>
                  <a:pt x="1289473" y="23988"/>
                </a:lnTo>
                <a:lnTo>
                  <a:pt x="1223526" y="28847"/>
                </a:lnTo>
                <a:lnTo>
                  <a:pt x="1158760" y="34118"/>
                </a:lnTo>
                <a:lnTo>
                  <a:pt x="1095224" y="39791"/>
                </a:lnTo>
                <a:lnTo>
                  <a:pt x="1032967" y="45858"/>
                </a:lnTo>
                <a:lnTo>
                  <a:pt x="972037" y="52311"/>
                </a:lnTo>
                <a:lnTo>
                  <a:pt x="912483" y="59140"/>
                </a:lnTo>
                <a:lnTo>
                  <a:pt x="854353" y="66336"/>
                </a:lnTo>
                <a:lnTo>
                  <a:pt x="797694" y="73891"/>
                </a:lnTo>
                <a:lnTo>
                  <a:pt x="742557" y="81795"/>
                </a:lnTo>
                <a:lnTo>
                  <a:pt x="688989" y="90040"/>
                </a:lnTo>
                <a:lnTo>
                  <a:pt x="637038" y="98618"/>
                </a:lnTo>
                <a:lnTo>
                  <a:pt x="586754" y="107518"/>
                </a:lnTo>
                <a:lnTo>
                  <a:pt x="538184" y="116732"/>
                </a:lnTo>
                <a:lnTo>
                  <a:pt x="491376" y="126252"/>
                </a:lnTo>
                <a:lnTo>
                  <a:pt x="446380" y="136068"/>
                </a:lnTo>
                <a:lnTo>
                  <a:pt x="403244" y="146171"/>
                </a:lnTo>
                <a:lnTo>
                  <a:pt x="362016" y="156554"/>
                </a:lnTo>
                <a:lnTo>
                  <a:pt x="322744" y="167206"/>
                </a:lnTo>
                <a:lnTo>
                  <a:pt x="285478" y="178119"/>
                </a:lnTo>
                <a:lnTo>
                  <a:pt x="217153" y="200692"/>
                </a:lnTo>
                <a:lnTo>
                  <a:pt x="157429" y="224203"/>
                </a:lnTo>
                <a:lnTo>
                  <a:pt x="106694" y="248579"/>
                </a:lnTo>
                <a:lnTo>
                  <a:pt x="65334" y="273752"/>
                </a:lnTo>
                <a:lnTo>
                  <a:pt x="33737" y="299648"/>
                </a:lnTo>
                <a:lnTo>
                  <a:pt x="5494" y="339696"/>
                </a:lnTo>
                <a:lnTo>
                  <a:pt x="0" y="367093"/>
                </a:lnTo>
                <a:lnTo>
                  <a:pt x="1381" y="380856"/>
                </a:lnTo>
                <a:lnTo>
                  <a:pt x="21721" y="421343"/>
                </a:lnTo>
                <a:lnTo>
                  <a:pt x="65334" y="460439"/>
                </a:lnTo>
                <a:lnTo>
                  <a:pt x="106694" y="485613"/>
                </a:lnTo>
                <a:lnTo>
                  <a:pt x="157429" y="509991"/>
                </a:lnTo>
                <a:lnTo>
                  <a:pt x="217153" y="533502"/>
                </a:lnTo>
                <a:lnTo>
                  <a:pt x="285478" y="556076"/>
                </a:lnTo>
                <a:lnTo>
                  <a:pt x="322744" y="566990"/>
                </a:lnTo>
                <a:lnTo>
                  <a:pt x="362016" y="577642"/>
                </a:lnTo>
                <a:lnTo>
                  <a:pt x="403244" y="588025"/>
                </a:lnTo>
                <a:lnTo>
                  <a:pt x="446380" y="598129"/>
                </a:lnTo>
                <a:lnTo>
                  <a:pt x="491376" y="607945"/>
                </a:lnTo>
                <a:lnTo>
                  <a:pt x="538184" y="617465"/>
                </a:lnTo>
                <a:lnTo>
                  <a:pt x="586754" y="626679"/>
                </a:lnTo>
                <a:lnTo>
                  <a:pt x="637038" y="635580"/>
                </a:lnTo>
                <a:lnTo>
                  <a:pt x="688989" y="644157"/>
                </a:lnTo>
                <a:lnTo>
                  <a:pt x="742557" y="652402"/>
                </a:lnTo>
                <a:lnTo>
                  <a:pt x="797694" y="660307"/>
                </a:lnTo>
                <a:lnTo>
                  <a:pt x="854353" y="667862"/>
                </a:lnTo>
                <a:lnTo>
                  <a:pt x="912483" y="675058"/>
                </a:lnTo>
                <a:lnTo>
                  <a:pt x="972037" y="681887"/>
                </a:lnTo>
                <a:lnTo>
                  <a:pt x="1032967" y="688340"/>
                </a:lnTo>
                <a:lnTo>
                  <a:pt x="1095224" y="694407"/>
                </a:lnTo>
                <a:lnTo>
                  <a:pt x="1158760" y="700081"/>
                </a:lnTo>
                <a:lnTo>
                  <a:pt x="1223526" y="705351"/>
                </a:lnTo>
                <a:lnTo>
                  <a:pt x="1289473" y="710210"/>
                </a:lnTo>
                <a:lnTo>
                  <a:pt x="1356554" y="714648"/>
                </a:lnTo>
                <a:lnTo>
                  <a:pt x="1424720" y="718657"/>
                </a:lnTo>
                <a:lnTo>
                  <a:pt x="1493923" y="722227"/>
                </a:lnTo>
                <a:lnTo>
                  <a:pt x="1564114" y="725350"/>
                </a:lnTo>
                <a:lnTo>
                  <a:pt x="1635244" y="728017"/>
                </a:lnTo>
                <a:lnTo>
                  <a:pt x="1707266" y="730219"/>
                </a:lnTo>
                <a:lnTo>
                  <a:pt x="1780131" y="731947"/>
                </a:lnTo>
                <a:lnTo>
                  <a:pt x="1853790" y="733192"/>
                </a:lnTo>
                <a:lnTo>
                  <a:pt x="1928195" y="733946"/>
                </a:lnTo>
                <a:lnTo>
                  <a:pt x="2003298" y="734199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8" name="Picture 4" descr="Join the Coupa Supplier Portal &#10;Validate the information below and create the password tor your account Click here for help. &#10;* First Name &#10;Last Name &#10;* Company &#10;Email &#10;Password &#10;* Password Confirmation &#10;Lori &#10;Lens &#10;Fasko &#10;s2psuppliertest@gmaiLcom &#10;use at least 8 characters and include a number and a letter. &#10;O I accept the Privacy Policy and the Terms of use &#10;Submit &#10;Forward your invitation &#10;Not the right person to register now? Want to ask a coworker to join quickly? Send a copy of your &#10;invitation to colleague's email below (must nave same email domain). &#10;Forward email Email &#10;Submit &#10;@gmaiLcom ">
            <a:extLst>
              <a:ext uri="{FF2B5EF4-FFF2-40B4-BE49-F238E27FC236}">
                <a16:creationId xmlns:a16="http://schemas.microsoft.com/office/drawing/2014/main" id="{E50A3659-6EB0-4E5F-BB74-8253D27BB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497" y="1651755"/>
            <a:ext cx="4083718" cy="3905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9" name="object 39"/>
          <p:cNvSpPr/>
          <p:nvPr/>
        </p:nvSpPr>
        <p:spPr>
          <a:xfrm>
            <a:off x="8238054" y="4050884"/>
            <a:ext cx="1601122" cy="1640566"/>
          </a:xfrm>
          <a:custGeom>
            <a:avLst/>
            <a:gdLst/>
            <a:ahLst/>
            <a:cxnLst/>
            <a:rect l="l" t="t" r="r" b="b"/>
            <a:pathLst>
              <a:path w="1744345" h="491489">
                <a:moveTo>
                  <a:pt x="1744205" y="491197"/>
                </a:moveTo>
                <a:lnTo>
                  <a:pt x="0" y="0"/>
                </a:lnTo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502963" y="3780163"/>
            <a:ext cx="794054" cy="342612"/>
          </a:xfrm>
          <a:custGeom>
            <a:avLst/>
            <a:gdLst/>
            <a:ahLst/>
            <a:cxnLst/>
            <a:rect l="l" t="t" r="r" b="b"/>
            <a:pathLst>
              <a:path w="875665" h="377825">
                <a:moveTo>
                  <a:pt x="437756" y="377367"/>
                </a:moveTo>
                <a:lnTo>
                  <a:pt x="502445" y="375321"/>
                </a:lnTo>
                <a:lnTo>
                  <a:pt x="564187" y="369378"/>
                </a:lnTo>
                <a:lnTo>
                  <a:pt x="622304" y="359830"/>
                </a:lnTo>
                <a:lnTo>
                  <a:pt x="676120" y="346968"/>
                </a:lnTo>
                <a:lnTo>
                  <a:pt x="724958" y="331085"/>
                </a:lnTo>
                <a:lnTo>
                  <a:pt x="768139" y="312472"/>
                </a:lnTo>
                <a:lnTo>
                  <a:pt x="804988" y="291422"/>
                </a:lnTo>
                <a:lnTo>
                  <a:pt x="856978" y="243176"/>
                </a:lnTo>
                <a:lnTo>
                  <a:pt x="875512" y="188683"/>
                </a:lnTo>
                <a:lnTo>
                  <a:pt x="870766" y="160802"/>
                </a:lnTo>
                <a:lnTo>
                  <a:pt x="834827" y="109141"/>
                </a:lnTo>
                <a:lnTo>
                  <a:pt x="768139" y="64894"/>
                </a:lnTo>
                <a:lnTo>
                  <a:pt x="724958" y="46282"/>
                </a:lnTo>
                <a:lnTo>
                  <a:pt x="676120" y="30399"/>
                </a:lnTo>
                <a:lnTo>
                  <a:pt x="622304" y="17537"/>
                </a:lnTo>
                <a:lnTo>
                  <a:pt x="564187" y="7988"/>
                </a:lnTo>
                <a:lnTo>
                  <a:pt x="502445" y="2045"/>
                </a:lnTo>
                <a:lnTo>
                  <a:pt x="437756" y="0"/>
                </a:lnTo>
                <a:lnTo>
                  <a:pt x="373067" y="2045"/>
                </a:lnTo>
                <a:lnTo>
                  <a:pt x="311325" y="7988"/>
                </a:lnTo>
                <a:lnTo>
                  <a:pt x="253207" y="17537"/>
                </a:lnTo>
                <a:lnTo>
                  <a:pt x="199391" y="30399"/>
                </a:lnTo>
                <a:lnTo>
                  <a:pt x="150554" y="46282"/>
                </a:lnTo>
                <a:lnTo>
                  <a:pt x="107372" y="64894"/>
                </a:lnTo>
                <a:lnTo>
                  <a:pt x="70524" y="85945"/>
                </a:lnTo>
                <a:lnTo>
                  <a:pt x="18533" y="134190"/>
                </a:lnTo>
                <a:lnTo>
                  <a:pt x="0" y="188683"/>
                </a:lnTo>
                <a:lnTo>
                  <a:pt x="4746" y="216565"/>
                </a:lnTo>
                <a:lnTo>
                  <a:pt x="40685" y="268226"/>
                </a:lnTo>
                <a:lnTo>
                  <a:pt x="107372" y="312472"/>
                </a:lnTo>
                <a:lnTo>
                  <a:pt x="150554" y="331085"/>
                </a:lnTo>
                <a:lnTo>
                  <a:pt x="199391" y="346968"/>
                </a:lnTo>
                <a:lnTo>
                  <a:pt x="253207" y="359830"/>
                </a:lnTo>
                <a:lnTo>
                  <a:pt x="311325" y="369378"/>
                </a:lnTo>
                <a:lnTo>
                  <a:pt x="373067" y="375321"/>
                </a:lnTo>
                <a:lnTo>
                  <a:pt x="437756" y="377367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19751EB-7387-4FC8-9382-A900505EAF16}"/>
              </a:ext>
            </a:extLst>
          </p:cNvPr>
          <p:cNvGrpSpPr/>
          <p:nvPr/>
        </p:nvGrpSpPr>
        <p:grpSpPr>
          <a:xfrm>
            <a:off x="1689435" y="1115879"/>
            <a:ext cx="359311" cy="359311"/>
            <a:chOff x="1541712" y="845992"/>
            <a:chExt cx="396240" cy="396240"/>
          </a:xfrm>
          <a:solidFill>
            <a:srgbClr val="FF0000"/>
          </a:solidFill>
        </p:grpSpPr>
        <p:sp>
          <p:nvSpPr>
            <p:cNvPr id="42" name="object 3">
              <a:extLst>
                <a:ext uri="{FF2B5EF4-FFF2-40B4-BE49-F238E27FC236}">
                  <a16:creationId xmlns:a16="http://schemas.microsoft.com/office/drawing/2014/main" id="{003D8C0A-D0CF-4524-B253-785E64C031AC}"/>
                </a:ext>
              </a:extLst>
            </p:cNvPr>
            <p:cNvSpPr/>
            <p:nvPr/>
          </p:nvSpPr>
          <p:spPr>
            <a:xfrm>
              <a:off x="1541712" y="845992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object 4">
              <a:extLst>
                <a:ext uri="{FF2B5EF4-FFF2-40B4-BE49-F238E27FC236}">
                  <a16:creationId xmlns:a16="http://schemas.microsoft.com/office/drawing/2014/main" id="{022EB4ED-C9E0-4A55-B5F9-5C7A83954B57}"/>
                </a:ext>
              </a:extLst>
            </p:cNvPr>
            <p:cNvSpPr txBox="1"/>
            <p:nvPr/>
          </p:nvSpPr>
          <p:spPr>
            <a:xfrm>
              <a:off x="1650731" y="867746"/>
              <a:ext cx="17208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32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45B8BA3-D1D1-4C2F-8972-0A79C63AE740}"/>
              </a:ext>
            </a:extLst>
          </p:cNvPr>
          <p:cNvGrpSpPr/>
          <p:nvPr/>
        </p:nvGrpSpPr>
        <p:grpSpPr>
          <a:xfrm>
            <a:off x="6497622" y="5729281"/>
            <a:ext cx="143379" cy="167418"/>
            <a:chOff x="993198" y="598108"/>
            <a:chExt cx="158115" cy="184625"/>
          </a:xfrm>
        </p:grpSpPr>
        <p:sp>
          <p:nvSpPr>
            <p:cNvPr id="48" name="object 30">
              <a:extLst>
                <a:ext uri="{FF2B5EF4-FFF2-40B4-BE49-F238E27FC236}">
                  <a16:creationId xmlns:a16="http://schemas.microsoft.com/office/drawing/2014/main" id="{D2F58966-A87B-4F2F-8C60-4C5969432CED}"/>
                </a:ext>
              </a:extLst>
            </p:cNvPr>
            <p:cNvSpPr/>
            <p:nvPr/>
          </p:nvSpPr>
          <p:spPr>
            <a:xfrm>
              <a:off x="993198" y="615012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5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4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" name="object 31">
              <a:extLst>
                <a:ext uri="{FF2B5EF4-FFF2-40B4-BE49-F238E27FC236}">
                  <a16:creationId xmlns:a16="http://schemas.microsoft.com/office/drawing/2014/main" id="{72C1106B-A8CA-4F03-8810-399A41C06C6A}"/>
                </a:ext>
              </a:extLst>
            </p:cNvPr>
            <p:cNvSpPr txBox="1"/>
            <p:nvPr/>
          </p:nvSpPr>
          <p:spPr>
            <a:xfrm>
              <a:off x="1027733" y="598108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8D944F2-AC08-4F0B-BAC0-C9E4489917D6}"/>
              </a:ext>
            </a:extLst>
          </p:cNvPr>
          <p:cNvGrpSpPr/>
          <p:nvPr/>
        </p:nvGrpSpPr>
        <p:grpSpPr>
          <a:xfrm>
            <a:off x="7423502" y="5720283"/>
            <a:ext cx="143379" cy="167418"/>
            <a:chOff x="993198" y="592151"/>
            <a:chExt cx="158115" cy="184625"/>
          </a:xfrm>
        </p:grpSpPr>
        <p:sp>
          <p:nvSpPr>
            <p:cNvPr id="51" name="object 30">
              <a:extLst>
                <a:ext uri="{FF2B5EF4-FFF2-40B4-BE49-F238E27FC236}">
                  <a16:creationId xmlns:a16="http://schemas.microsoft.com/office/drawing/2014/main" id="{3A22A5D6-76F0-4404-873C-1CDE76AA9DA8}"/>
                </a:ext>
              </a:extLst>
            </p:cNvPr>
            <p:cNvSpPr/>
            <p:nvPr/>
          </p:nvSpPr>
          <p:spPr>
            <a:xfrm>
              <a:off x="993198" y="615012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5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4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2" name="object 31">
              <a:extLst>
                <a:ext uri="{FF2B5EF4-FFF2-40B4-BE49-F238E27FC236}">
                  <a16:creationId xmlns:a16="http://schemas.microsoft.com/office/drawing/2014/main" id="{BB27133B-CD8A-40C1-8F44-4B64B908CADB}"/>
                </a:ext>
              </a:extLst>
            </p:cNvPr>
            <p:cNvSpPr txBox="1"/>
            <p:nvPr/>
          </p:nvSpPr>
          <p:spPr>
            <a:xfrm>
              <a:off x="1017859" y="592151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55DC693-E8A1-43C0-A57C-D07236CCF167}"/>
              </a:ext>
            </a:extLst>
          </p:cNvPr>
          <p:cNvGrpSpPr/>
          <p:nvPr/>
        </p:nvGrpSpPr>
        <p:grpSpPr>
          <a:xfrm>
            <a:off x="8516802" y="5728273"/>
            <a:ext cx="143379" cy="167418"/>
            <a:chOff x="993198" y="592151"/>
            <a:chExt cx="158115" cy="184625"/>
          </a:xfrm>
        </p:grpSpPr>
        <p:sp>
          <p:nvSpPr>
            <p:cNvPr id="54" name="object 30">
              <a:extLst>
                <a:ext uri="{FF2B5EF4-FFF2-40B4-BE49-F238E27FC236}">
                  <a16:creationId xmlns:a16="http://schemas.microsoft.com/office/drawing/2014/main" id="{12500C9A-F215-477F-A2D1-382BDDB74AAF}"/>
                </a:ext>
              </a:extLst>
            </p:cNvPr>
            <p:cNvSpPr/>
            <p:nvPr/>
          </p:nvSpPr>
          <p:spPr>
            <a:xfrm>
              <a:off x="993198" y="615012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5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4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5" name="object 31">
              <a:extLst>
                <a:ext uri="{FF2B5EF4-FFF2-40B4-BE49-F238E27FC236}">
                  <a16:creationId xmlns:a16="http://schemas.microsoft.com/office/drawing/2014/main" id="{B58CEE73-59ED-4695-824D-F0D534B3731B}"/>
                </a:ext>
              </a:extLst>
            </p:cNvPr>
            <p:cNvSpPr txBox="1"/>
            <p:nvPr/>
          </p:nvSpPr>
          <p:spPr>
            <a:xfrm>
              <a:off x="1017859" y="592151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3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49FBFC8-1C51-492F-AE2F-6A65D046A550}"/>
              </a:ext>
            </a:extLst>
          </p:cNvPr>
          <p:cNvGrpSpPr/>
          <p:nvPr/>
        </p:nvGrpSpPr>
        <p:grpSpPr>
          <a:xfrm>
            <a:off x="9795242" y="5724927"/>
            <a:ext cx="143379" cy="167418"/>
            <a:chOff x="993198" y="592151"/>
            <a:chExt cx="158115" cy="184625"/>
          </a:xfrm>
        </p:grpSpPr>
        <p:sp>
          <p:nvSpPr>
            <p:cNvPr id="57" name="object 30">
              <a:extLst>
                <a:ext uri="{FF2B5EF4-FFF2-40B4-BE49-F238E27FC236}">
                  <a16:creationId xmlns:a16="http://schemas.microsoft.com/office/drawing/2014/main" id="{237AD621-80F9-45EB-9C9C-8CB18884A566}"/>
                </a:ext>
              </a:extLst>
            </p:cNvPr>
            <p:cNvSpPr/>
            <p:nvPr/>
          </p:nvSpPr>
          <p:spPr>
            <a:xfrm>
              <a:off x="993198" y="615012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5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4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8" name="object 31">
              <a:extLst>
                <a:ext uri="{FF2B5EF4-FFF2-40B4-BE49-F238E27FC236}">
                  <a16:creationId xmlns:a16="http://schemas.microsoft.com/office/drawing/2014/main" id="{B9DB9931-4D85-45F8-9840-33106264E3CA}"/>
                </a:ext>
              </a:extLst>
            </p:cNvPr>
            <p:cNvSpPr txBox="1"/>
            <p:nvPr/>
          </p:nvSpPr>
          <p:spPr>
            <a:xfrm>
              <a:off x="1017859" y="592151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4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59" name="object 5">
            <a:extLst>
              <a:ext uri="{FF2B5EF4-FFF2-40B4-BE49-F238E27FC236}">
                <a16:creationId xmlns:a16="http://schemas.microsoft.com/office/drawing/2014/main" id="{5936FB3F-9205-4406-82EF-D1093121F9CB}"/>
              </a:ext>
            </a:extLst>
          </p:cNvPr>
          <p:cNvSpPr txBox="1">
            <a:spLocks/>
          </p:cNvSpPr>
          <p:nvPr/>
        </p:nvSpPr>
        <p:spPr>
          <a:xfrm>
            <a:off x="6795853" y="172467"/>
            <a:ext cx="3910960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algn="r" defTabSz="829178"/>
            <a:r>
              <a:rPr lang="en-US" sz="1451" b="1" kern="0" spc="-91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Registering for the Coupa Supplier Portal</a:t>
            </a:r>
            <a:endParaRPr lang="en-US" sz="1451" kern="0" dirty="0">
              <a:solidFill>
                <a:srgbClr val="F79646">
                  <a:lumMod val="75000"/>
                </a:srgbClr>
              </a:solidFill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3" descr="acoupa supplier portal &#10;Service/Time Sheets &#10;- XXCHI CORP &#10;ASN &#10;Invoices &#10;Catalogs &#10;Applied &#10;CHIv NOTIFICATIONS O &#10;o &#10;HELP v &#10;Home &#10;Profile &#10;Profile &#10;Orders &#10;Equinix Inc. &#10;Add-ons &#10;Admin &#10;Supplier Information XXCHI CORP &#10;New Supplier On-Boarding &#10;Answer the questions below to the best of pur ability. &#10;General Information &#10;Name XXCHI CORP &#10;Your Legal Supplier Name (in English) &#10;Primary Address &#10;Location Code &#10;Address Name &#10;PO Box &#10;PO Box Postal Code &#10;Street Address &#10;Street Address 2 &#10;Postal Code &#10;C ity &#10;State Region &#10;Country &#10;Enter your legal address &#10;SHANGHAI &#10;SHANGHAI &#10;123 SHANGHAI &#10;SHAI &#10;Shanghai &#10;China ">
            <a:extLst>
              <a:ext uri="{FF2B5EF4-FFF2-40B4-BE49-F238E27FC236}">
                <a16:creationId xmlns:a16="http://schemas.microsoft.com/office/drawing/2014/main" id="{244388B8-CBE5-44D4-8D34-9ADA807F37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780" y="1271433"/>
            <a:ext cx="3892036" cy="2505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ject 2"/>
          <p:cNvSpPr txBox="1"/>
          <p:nvPr/>
        </p:nvSpPr>
        <p:spPr>
          <a:xfrm>
            <a:off x="6998654" y="3897578"/>
            <a:ext cx="3153183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sz="907" b="1" spc="-68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Legal Entity Name</a:t>
            </a:r>
            <a:r>
              <a:rPr sz="907" b="1" spc="-68" dirty="0">
                <a:solidFill>
                  <a:srgbClr val="005469"/>
                </a:solidFill>
                <a:latin typeface="Arial Black"/>
                <a:cs typeface="Arial Black"/>
              </a:rPr>
              <a:t>:</a:t>
            </a:r>
            <a:r>
              <a:rPr sz="907" b="1" spc="-145" dirty="0">
                <a:solidFill>
                  <a:srgbClr val="005469"/>
                </a:solidFill>
                <a:latin typeface="Arial Black"/>
                <a:cs typeface="Arial Black"/>
              </a:rPr>
              <a:t> </a:t>
            </a:r>
            <a:r>
              <a:rPr sz="907" spc="-23" dirty="0">
                <a:solidFill>
                  <a:srgbClr val="364546"/>
                </a:solidFill>
                <a:latin typeface="Arial"/>
                <a:cs typeface="Arial"/>
              </a:rPr>
              <a:t>Your</a:t>
            </a:r>
            <a:r>
              <a:rPr sz="907" spc="-95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/>
                <a:cs typeface="Arial"/>
              </a:rPr>
              <a:t>given</a:t>
            </a:r>
            <a:r>
              <a:rPr sz="907" spc="-95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/>
                <a:cs typeface="Arial"/>
              </a:rPr>
              <a:t>name</a:t>
            </a:r>
            <a:r>
              <a:rPr sz="907" spc="-95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36" dirty="0">
                <a:solidFill>
                  <a:srgbClr val="364546"/>
                </a:solidFill>
                <a:latin typeface="Arial"/>
                <a:cs typeface="Arial"/>
              </a:rPr>
              <a:t>or</a:t>
            </a:r>
            <a:r>
              <a:rPr sz="907" spc="-95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23" dirty="0">
                <a:solidFill>
                  <a:srgbClr val="364546"/>
                </a:solidFill>
                <a:latin typeface="Arial"/>
                <a:cs typeface="Arial"/>
              </a:rPr>
              <a:t>that</a:t>
            </a:r>
            <a:r>
              <a:rPr sz="907" spc="-95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27" dirty="0">
                <a:solidFill>
                  <a:srgbClr val="364546"/>
                </a:solidFill>
                <a:latin typeface="Arial"/>
                <a:cs typeface="Arial"/>
              </a:rPr>
              <a:t>of</a:t>
            </a:r>
            <a:r>
              <a:rPr sz="907" spc="-95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/>
                <a:cs typeface="Arial"/>
              </a:rPr>
              <a:t>your</a:t>
            </a:r>
            <a:r>
              <a:rPr sz="907" spc="-95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/>
                <a:cs typeface="Arial"/>
              </a:rPr>
              <a:t>operating  </a:t>
            </a:r>
            <a:r>
              <a:rPr sz="907" spc="-9" dirty="0">
                <a:solidFill>
                  <a:srgbClr val="364546"/>
                </a:solidFill>
                <a:latin typeface="Arial"/>
                <a:cs typeface="Arial"/>
              </a:rPr>
              <a:t>company.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/>
                <a:cs typeface="Arial"/>
              </a:rPr>
              <a:t>It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/>
                <a:cs typeface="Arial"/>
              </a:rPr>
              <a:t>should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/>
                <a:cs typeface="Arial"/>
              </a:rPr>
              <a:t>be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/>
                <a:cs typeface="Arial"/>
              </a:rPr>
              <a:t>pre-populated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/>
                <a:cs typeface="Arial"/>
              </a:rPr>
              <a:t>by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/>
                <a:cs typeface="Arial"/>
              </a:rPr>
              <a:t>your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lang="nl-NL" sz="907" spc="-18" dirty="0">
                <a:solidFill>
                  <a:srgbClr val="364546"/>
                </a:solidFill>
                <a:latin typeface="Arial"/>
                <a:cs typeface="Arial"/>
              </a:rPr>
              <a:t>Equinix</a:t>
            </a:r>
            <a:r>
              <a:rPr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/>
                <a:cs typeface="Arial"/>
              </a:rPr>
              <a:t>Contact.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96884" y="4367746"/>
            <a:ext cx="3216523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indent="-576" defTabSz="829178"/>
            <a:r>
              <a:rPr lang="en-US" sz="907" b="1" spc="-68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Address</a:t>
            </a:r>
            <a:r>
              <a:rPr sz="907" b="1" spc="-68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907" b="1" spc="-68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7" spc="14" dirty="0">
                <a:solidFill>
                  <a:srgbClr val="364546"/>
                </a:solidFill>
                <a:latin typeface="Arial"/>
                <a:cs typeface="Arial"/>
              </a:rPr>
              <a:t>The main correspondence address for your organization</a:t>
            </a:r>
            <a:r>
              <a:rPr sz="907" spc="14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lang="en-US" sz="907" spc="14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endParaRPr sz="907" spc="14" dirty="0">
              <a:solidFill>
                <a:srgbClr val="364546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33741" y="4802952"/>
            <a:ext cx="3515373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lang="en-US" sz="907" b="1" spc="-68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Doing Business As </a:t>
            </a:r>
            <a:r>
              <a:rPr sz="907" b="1" spc="-77" dirty="0">
                <a:solidFill>
                  <a:srgbClr val="005469"/>
                </a:solidFill>
                <a:latin typeface="Arial Black"/>
                <a:cs typeface="Arial Black"/>
              </a:rPr>
              <a:t>:</a:t>
            </a:r>
            <a:r>
              <a:rPr sz="907" b="1" spc="-136" dirty="0">
                <a:solidFill>
                  <a:srgbClr val="005469"/>
                </a:solidFill>
                <a:latin typeface="Arial Black"/>
                <a:cs typeface="Arial Black"/>
              </a:rPr>
              <a:t> </a:t>
            </a:r>
            <a:r>
              <a:rPr lang="en-US" sz="907" spc="-27" dirty="0">
                <a:solidFill>
                  <a:srgbClr val="364546"/>
                </a:solidFill>
                <a:latin typeface="Arial"/>
                <a:cs typeface="Arial"/>
              </a:rPr>
              <a:t>If you are conducting business with Equinix under a name different than the legal entity, enter it here</a:t>
            </a:r>
            <a:r>
              <a:rPr sz="907" spc="-9" dirty="0">
                <a:solidFill>
                  <a:srgbClr val="364546"/>
                </a:solidFill>
                <a:latin typeface="Arial"/>
                <a:cs typeface="Arial"/>
              </a:rPr>
              <a:t>.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97639" y="5672889"/>
            <a:ext cx="3270650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lang="en-US" sz="907" b="1" spc="-68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Parent Company name</a:t>
            </a:r>
            <a:r>
              <a:rPr sz="907" b="1" spc="-91" dirty="0">
                <a:solidFill>
                  <a:srgbClr val="005469"/>
                </a:solidFill>
                <a:latin typeface="Arial Black"/>
                <a:cs typeface="Arial Black"/>
              </a:rPr>
              <a:t>:</a:t>
            </a:r>
            <a:r>
              <a:rPr sz="907" b="1" spc="-141" dirty="0">
                <a:solidFill>
                  <a:srgbClr val="005469"/>
                </a:solidFill>
                <a:latin typeface="Arial Black"/>
                <a:cs typeface="Arial Black"/>
              </a:rPr>
              <a:t> </a:t>
            </a:r>
            <a:r>
              <a:rPr lang="en-US" sz="907" spc="14" dirty="0">
                <a:solidFill>
                  <a:srgbClr val="364546"/>
                </a:solidFill>
                <a:latin typeface="Arial"/>
                <a:cs typeface="Arial"/>
              </a:rPr>
              <a:t>only needed if you are a member of a larger organization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520974" y="1282560"/>
            <a:ext cx="3982362" cy="2645311"/>
          </a:xfrm>
          <a:custGeom>
            <a:avLst/>
            <a:gdLst/>
            <a:ahLst/>
            <a:cxnLst/>
            <a:rect l="l" t="t" r="r" b="b"/>
            <a:pathLst>
              <a:path w="4391659" h="2917190">
                <a:moveTo>
                  <a:pt x="113106" y="0"/>
                </a:moveTo>
                <a:lnTo>
                  <a:pt x="47716" y="1767"/>
                </a:lnTo>
                <a:lnTo>
                  <a:pt x="14138" y="14138"/>
                </a:lnTo>
                <a:lnTo>
                  <a:pt x="1767" y="47716"/>
                </a:lnTo>
                <a:lnTo>
                  <a:pt x="0" y="113106"/>
                </a:lnTo>
                <a:lnTo>
                  <a:pt x="0" y="2803867"/>
                </a:lnTo>
                <a:lnTo>
                  <a:pt x="1767" y="2869257"/>
                </a:lnTo>
                <a:lnTo>
                  <a:pt x="14138" y="2902835"/>
                </a:lnTo>
                <a:lnTo>
                  <a:pt x="47716" y="2915206"/>
                </a:lnTo>
                <a:lnTo>
                  <a:pt x="113106" y="2916974"/>
                </a:lnTo>
                <a:lnTo>
                  <a:pt x="4278287" y="2916974"/>
                </a:lnTo>
                <a:lnTo>
                  <a:pt x="4343676" y="2915206"/>
                </a:lnTo>
                <a:lnTo>
                  <a:pt x="4377255" y="2902835"/>
                </a:lnTo>
                <a:lnTo>
                  <a:pt x="4389626" y="2869257"/>
                </a:lnTo>
                <a:lnTo>
                  <a:pt x="4391393" y="2803867"/>
                </a:lnTo>
                <a:lnTo>
                  <a:pt x="4391393" y="113106"/>
                </a:lnTo>
                <a:lnTo>
                  <a:pt x="4389626" y="47716"/>
                </a:lnTo>
                <a:lnTo>
                  <a:pt x="4377255" y="14138"/>
                </a:lnTo>
                <a:lnTo>
                  <a:pt x="4343676" y="1767"/>
                </a:lnTo>
                <a:lnTo>
                  <a:pt x="4278287" y="0"/>
                </a:lnTo>
                <a:lnTo>
                  <a:pt x="113106" y="0"/>
                </a:lnTo>
                <a:close/>
              </a:path>
            </a:pathLst>
          </a:custGeom>
          <a:ln w="13296">
            <a:noFill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946899" y="2800764"/>
            <a:ext cx="1783886" cy="1016320"/>
          </a:xfrm>
          <a:custGeom>
            <a:avLst/>
            <a:gdLst/>
            <a:ahLst/>
            <a:cxnLst/>
            <a:rect l="l" t="t" r="r" b="b"/>
            <a:pathLst>
              <a:path w="1967229" h="1120775">
                <a:moveTo>
                  <a:pt x="113106" y="0"/>
                </a:moveTo>
                <a:lnTo>
                  <a:pt x="47716" y="1767"/>
                </a:lnTo>
                <a:lnTo>
                  <a:pt x="14138" y="14138"/>
                </a:lnTo>
                <a:lnTo>
                  <a:pt x="1767" y="47716"/>
                </a:lnTo>
                <a:lnTo>
                  <a:pt x="0" y="113106"/>
                </a:lnTo>
                <a:lnTo>
                  <a:pt x="0" y="1007592"/>
                </a:lnTo>
                <a:lnTo>
                  <a:pt x="1767" y="1072982"/>
                </a:lnTo>
                <a:lnTo>
                  <a:pt x="14138" y="1106560"/>
                </a:lnTo>
                <a:lnTo>
                  <a:pt x="47716" y="1118931"/>
                </a:lnTo>
                <a:lnTo>
                  <a:pt x="113106" y="1120698"/>
                </a:lnTo>
                <a:lnTo>
                  <a:pt x="1853590" y="1120698"/>
                </a:lnTo>
                <a:lnTo>
                  <a:pt x="1918979" y="1118931"/>
                </a:lnTo>
                <a:lnTo>
                  <a:pt x="1952558" y="1106560"/>
                </a:lnTo>
                <a:lnTo>
                  <a:pt x="1964929" y="1072982"/>
                </a:lnTo>
                <a:lnTo>
                  <a:pt x="1966696" y="1007592"/>
                </a:lnTo>
                <a:lnTo>
                  <a:pt x="1966696" y="113106"/>
                </a:lnTo>
                <a:lnTo>
                  <a:pt x="1964929" y="47716"/>
                </a:lnTo>
                <a:lnTo>
                  <a:pt x="1952558" y="14138"/>
                </a:lnTo>
                <a:lnTo>
                  <a:pt x="1918979" y="1767"/>
                </a:lnTo>
                <a:lnTo>
                  <a:pt x="1853590" y="0"/>
                </a:lnTo>
                <a:lnTo>
                  <a:pt x="113106" y="0"/>
                </a:lnTo>
                <a:close/>
              </a:path>
            </a:pathLst>
          </a:cu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70E41D5-3B4F-4164-BA25-0E89211972E0}"/>
              </a:ext>
            </a:extLst>
          </p:cNvPr>
          <p:cNvGrpSpPr/>
          <p:nvPr/>
        </p:nvGrpSpPr>
        <p:grpSpPr>
          <a:xfrm>
            <a:off x="1578586" y="553560"/>
            <a:ext cx="359311" cy="359311"/>
            <a:chOff x="468002" y="455098"/>
            <a:chExt cx="396240" cy="396240"/>
          </a:xfrm>
          <a:solidFill>
            <a:srgbClr val="FF0000"/>
          </a:solidFill>
        </p:grpSpPr>
        <p:sp>
          <p:nvSpPr>
            <p:cNvPr id="10" name="object 10"/>
            <p:cNvSpPr/>
            <p:nvPr/>
          </p:nvSpPr>
          <p:spPr>
            <a:xfrm>
              <a:off x="468002" y="455098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585210" y="461680"/>
              <a:ext cx="16192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995" b="1" spc="-41" dirty="0">
                  <a:solidFill>
                    <a:srgbClr val="FFFFFF"/>
                  </a:solidFill>
                  <a:latin typeface="Calibri"/>
                  <a:cs typeface="Calibri"/>
                </a:rPr>
                <a:t>3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A14852F-CD6B-4670-B468-064DFEB4646E}"/>
              </a:ext>
            </a:extLst>
          </p:cNvPr>
          <p:cNvGrpSpPr/>
          <p:nvPr/>
        </p:nvGrpSpPr>
        <p:grpSpPr>
          <a:xfrm>
            <a:off x="6254206" y="518479"/>
            <a:ext cx="421148" cy="359311"/>
            <a:chOff x="5789433" y="344835"/>
            <a:chExt cx="396240" cy="396240"/>
          </a:xfrm>
          <a:solidFill>
            <a:srgbClr val="FF0000"/>
          </a:solidFill>
        </p:grpSpPr>
        <p:sp>
          <p:nvSpPr>
            <p:cNvPr id="12" name="object 12"/>
            <p:cNvSpPr/>
            <p:nvPr/>
          </p:nvSpPr>
          <p:spPr>
            <a:xfrm>
              <a:off x="5789433" y="344835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5917237" y="368654"/>
              <a:ext cx="15430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995" b="1" spc="-100" dirty="0">
                  <a:solidFill>
                    <a:srgbClr val="FFFFFF"/>
                  </a:solidFill>
                  <a:latin typeface="Calibri"/>
                  <a:cs typeface="Calibri"/>
                </a:rPr>
                <a:t>5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125487" y="516881"/>
            <a:ext cx="3644932" cy="6028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1270" b="1" spc="-9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cs typeface="Arial"/>
              </a:rPr>
              <a:t>Welcome to the Coupa Supplier Portal (CSP).</a:t>
            </a:r>
          </a:p>
          <a:p>
            <a:pPr marL="103647" indent="-92131" defTabSz="829178">
              <a:spcBef>
                <a:spcPts val="512"/>
              </a:spcBef>
              <a:buFontTx/>
              <a:buChar char="•"/>
              <a:tabLst>
                <a:tab pos="103647" algn="l"/>
              </a:tabLst>
            </a:pP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Navigating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0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CSP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quite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47" indent="-92131" defTabSz="829178">
              <a:spcBef>
                <a:spcPts val="512"/>
              </a:spcBef>
              <a:buFontTx/>
              <a:buChar char="•"/>
              <a:tabLst>
                <a:tab pos="103647" algn="l"/>
              </a:tabLst>
            </a:pPr>
            <a:r>
              <a:rPr lang="en-US" sz="907" spc="-2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z="907" spc="-2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lick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7" b="1" spc="-122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r>
              <a:rPr lang="en-US" sz="907" b="1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2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2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highlights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7" b="1" spc="-95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Skip</a:t>
            </a:r>
            <a:r>
              <a:rPr sz="907" b="1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753120" y="553560"/>
            <a:ext cx="3816343" cy="6224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91555" defTabSz="829178"/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Upon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joining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logging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Coupa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Supplier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Portal</a:t>
            </a:r>
            <a:r>
              <a:rPr lang="en-US"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Go to the Profile tab to complete the New Supplier Onboarding.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16" defTabSz="829178">
              <a:spcBef>
                <a:spcPts val="512"/>
              </a:spcBef>
            </a:pPr>
            <a:r>
              <a:rPr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Fields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marked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0" dirty="0">
                <a:solidFill>
                  <a:srgbClr val="D709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r>
              <a:rPr sz="907" b="1" spc="-141" dirty="0">
                <a:solidFill>
                  <a:srgbClr val="D709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0" dirty="0">
                <a:solidFill>
                  <a:srgbClr val="D709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r>
              <a:rPr sz="907" b="1" spc="-141" dirty="0">
                <a:solidFill>
                  <a:srgbClr val="D709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77" dirty="0">
                <a:solidFill>
                  <a:srgbClr val="D709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asterisk</a:t>
            </a:r>
            <a:r>
              <a:rPr sz="907" b="1" spc="-145" dirty="0">
                <a:solidFill>
                  <a:srgbClr val="D709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sz="907" b="1" spc="-59" dirty="0">
                <a:solidFill>
                  <a:srgbClr val="D7092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sz="907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mandatory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requested</a:t>
            </a:r>
            <a:r>
              <a:rPr lang="en-US"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fields</a:t>
            </a:r>
            <a:r>
              <a:rPr lang="en-US"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en-US"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</a:t>
            </a:r>
            <a:r>
              <a:rPr lang="en-US"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indicated </a:t>
            </a:r>
            <a:r>
              <a:rPr lang="nl-NL" sz="907" spc="-32" dirty="0">
                <a:solidFill>
                  <a:srgbClr val="364546"/>
                </a:solidFill>
                <a:latin typeface="Arial"/>
                <a:cs typeface="Arial"/>
              </a:rPr>
              <a:t>as</a:t>
            </a:r>
            <a:r>
              <a:rPr lang="nl-NL" sz="907" spc="-91" dirty="0">
                <a:solidFill>
                  <a:srgbClr val="364546"/>
                </a:solidFill>
                <a:latin typeface="Arial"/>
                <a:cs typeface="Arial"/>
              </a:rPr>
              <a:t> </a:t>
            </a:r>
            <a:r>
              <a:rPr lang="nl-NL" sz="907" spc="-5" dirty="0" err="1">
                <a:solidFill>
                  <a:srgbClr val="364546"/>
                </a:solidFill>
                <a:latin typeface="Arial"/>
                <a:cs typeface="Arial"/>
              </a:rPr>
              <a:t>needed</a:t>
            </a:r>
            <a:r>
              <a:rPr lang="nl-NL" sz="907" spc="-5" dirty="0">
                <a:solidFill>
                  <a:srgbClr val="364546"/>
                </a:solidFill>
                <a:latin typeface="Arial"/>
                <a:cs typeface="Arial"/>
              </a:rPr>
              <a:t>.</a:t>
            </a:r>
            <a:endParaRPr lang="en-US"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998885" y="880673"/>
            <a:ext cx="1735516" cy="13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802891" y="4317158"/>
            <a:ext cx="3684087" cy="0"/>
          </a:xfrm>
          <a:custGeom>
            <a:avLst/>
            <a:gdLst/>
            <a:ahLst/>
            <a:cxnLst/>
            <a:rect l="l" t="t" r="r" b="b"/>
            <a:pathLst>
              <a:path w="4062729">
                <a:moveTo>
                  <a:pt x="4062564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0503369" y="44561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784779" y="445612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790922" y="4714081"/>
            <a:ext cx="3684087" cy="0"/>
          </a:xfrm>
          <a:custGeom>
            <a:avLst/>
            <a:gdLst/>
            <a:ahLst/>
            <a:cxnLst/>
            <a:rect l="l" t="t" r="r" b="b"/>
            <a:pathLst>
              <a:path w="4062729">
                <a:moveTo>
                  <a:pt x="4062564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0503369" y="48404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784779" y="484046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6819249" y="5151960"/>
            <a:ext cx="3684087" cy="0"/>
          </a:xfrm>
          <a:custGeom>
            <a:avLst/>
            <a:gdLst/>
            <a:ahLst/>
            <a:cxnLst/>
            <a:rect l="l" t="t" r="r" b="b"/>
            <a:pathLst>
              <a:path w="4062729">
                <a:moveTo>
                  <a:pt x="4062564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0503369" y="537583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784779" y="537583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811058" y="5571045"/>
            <a:ext cx="3684087" cy="0"/>
          </a:xfrm>
          <a:custGeom>
            <a:avLst/>
            <a:gdLst/>
            <a:ahLst/>
            <a:cxnLst/>
            <a:rect l="l" t="t" r="r" b="b"/>
            <a:pathLst>
              <a:path w="4062729">
                <a:moveTo>
                  <a:pt x="4062564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0503369" y="590305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784779" y="590305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6763159" y="5970041"/>
            <a:ext cx="3684087" cy="0"/>
          </a:xfrm>
          <a:custGeom>
            <a:avLst/>
            <a:gdLst/>
            <a:ahLst/>
            <a:cxnLst/>
            <a:rect l="l" t="t" r="r" b="b"/>
            <a:pathLst>
              <a:path w="4062729">
                <a:moveTo>
                  <a:pt x="4062564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0503369" y="630621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6784779" y="630621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97384CA-604C-4037-9282-F414EE0838B2}"/>
              </a:ext>
            </a:extLst>
          </p:cNvPr>
          <p:cNvGrpSpPr/>
          <p:nvPr/>
        </p:nvGrpSpPr>
        <p:grpSpPr>
          <a:xfrm>
            <a:off x="1658954" y="3288983"/>
            <a:ext cx="359311" cy="359311"/>
            <a:chOff x="578765" y="3611567"/>
            <a:chExt cx="396240" cy="396240"/>
          </a:xfrm>
          <a:solidFill>
            <a:srgbClr val="FF0000"/>
          </a:solidFill>
        </p:grpSpPr>
        <p:sp>
          <p:nvSpPr>
            <p:cNvPr id="38" name="object 38"/>
            <p:cNvSpPr/>
            <p:nvPr/>
          </p:nvSpPr>
          <p:spPr>
            <a:xfrm>
              <a:off x="578765" y="3611567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9" name="object 39"/>
            <p:cNvSpPr txBox="1"/>
            <p:nvPr/>
          </p:nvSpPr>
          <p:spPr>
            <a:xfrm>
              <a:off x="703687" y="3627954"/>
              <a:ext cx="204449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995" b="1" spc="41" dirty="0">
                  <a:solidFill>
                    <a:srgbClr val="FFFFFF"/>
                  </a:solidFill>
                  <a:latin typeface="Calibri"/>
                  <a:cs typeface="Calibri"/>
                </a:rPr>
                <a:t>4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40" name="object 40"/>
          <p:cNvSpPr/>
          <p:nvPr/>
        </p:nvSpPr>
        <p:spPr>
          <a:xfrm>
            <a:off x="1807645" y="3223717"/>
            <a:ext cx="3942630" cy="0"/>
          </a:xfrm>
          <a:custGeom>
            <a:avLst/>
            <a:gdLst/>
            <a:ahLst/>
            <a:cxnLst/>
            <a:rect l="l" t="t" r="r" b="b"/>
            <a:pathLst>
              <a:path w="4347845">
                <a:moveTo>
                  <a:pt x="0" y="0"/>
                </a:moveTo>
                <a:lnTo>
                  <a:pt x="4347629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1695023" y="45722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671936" y="457229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167421" y="3259321"/>
            <a:ext cx="3439487" cy="418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sz="907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</a:t>
            </a:r>
            <a:r>
              <a:rPr sz="907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907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CSP, </a:t>
            </a:r>
            <a:r>
              <a:rPr sz="907" spc="-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Coupa</a:t>
            </a:r>
            <a:r>
              <a:rPr sz="907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sz="907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</a:t>
            </a:r>
            <a:r>
              <a:rPr sz="907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en-US" sz="907" b="1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1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Notification</a:t>
            </a:r>
            <a:r>
              <a:rPr lang="en-US"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1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enabled.</a:t>
            </a:r>
            <a:r>
              <a:rPr lang="en-US"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7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en-US"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7" b="1" spc="-45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Notifications</a:t>
            </a:r>
            <a:r>
              <a:rPr lang="en-US" sz="907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the task bar. In My Account, select the manner in which you would like to receive notification-  </a:t>
            </a:r>
            <a:r>
              <a:rPr lang="en-US"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Online, Email or SMS</a:t>
            </a:r>
            <a:endParaRPr sz="907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72D85B4-2C8B-4164-824F-7D4F53DC1610}"/>
              </a:ext>
            </a:extLst>
          </p:cNvPr>
          <p:cNvGrpSpPr/>
          <p:nvPr/>
        </p:nvGrpSpPr>
        <p:grpSpPr>
          <a:xfrm>
            <a:off x="6777885" y="3941316"/>
            <a:ext cx="143379" cy="167418"/>
            <a:chOff x="6093282" y="4549986"/>
            <a:chExt cx="158115" cy="184625"/>
          </a:xfrm>
        </p:grpSpPr>
        <p:sp>
          <p:nvSpPr>
            <p:cNvPr id="44" name="object 44"/>
            <p:cNvSpPr/>
            <p:nvPr/>
          </p:nvSpPr>
          <p:spPr>
            <a:xfrm>
              <a:off x="6093282" y="4559237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4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object 45"/>
            <p:cNvSpPr txBox="1"/>
            <p:nvPr/>
          </p:nvSpPr>
          <p:spPr>
            <a:xfrm>
              <a:off x="6120347" y="4549986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2059" name="Group 2058">
            <a:extLst>
              <a:ext uri="{FF2B5EF4-FFF2-40B4-BE49-F238E27FC236}">
                <a16:creationId xmlns:a16="http://schemas.microsoft.com/office/drawing/2014/main" id="{C2711560-226B-4DF4-9F6E-273553050B1B}"/>
              </a:ext>
            </a:extLst>
          </p:cNvPr>
          <p:cNvGrpSpPr/>
          <p:nvPr/>
        </p:nvGrpSpPr>
        <p:grpSpPr>
          <a:xfrm>
            <a:off x="6777886" y="4408899"/>
            <a:ext cx="143379" cy="167418"/>
            <a:chOff x="6125108" y="4973701"/>
            <a:chExt cx="158115" cy="184625"/>
          </a:xfrm>
        </p:grpSpPr>
        <p:sp>
          <p:nvSpPr>
            <p:cNvPr id="46" name="object 46"/>
            <p:cNvSpPr/>
            <p:nvPr/>
          </p:nvSpPr>
          <p:spPr>
            <a:xfrm>
              <a:off x="6125108" y="4990407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4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object 47"/>
            <p:cNvSpPr txBox="1"/>
            <p:nvPr/>
          </p:nvSpPr>
          <p:spPr>
            <a:xfrm>
              <a:off x="6156104" y="4973701"/>
              <a:ext cx="10541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14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49" name="object 49"/>
          <p:cNvSpPr txBox="1"/>
          <p:nvPr/>
        </p:nvSpPr>
        <p:spPr>
          <a:xfrm flipH="1">
            <a:off x="6520973" y="4902582"/>
            <a:ext cx="137554" cy="1674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1088" b="1" spc="-23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088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019608" y="5286407"/>
            <a:ext cx="3497522" cy="136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8867" marR="4607" indent="-177928" defTabSz="829178">
              <a:lnSpc>
                <a:spcPct val="98200"/>
              </a:lnSpc>
            </a:pPr>
            <a:r>
              <a:rPr lang="en-US" sz="907" b="1" spc="-68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website</a:t>
            </a:r>
            <a:r>
              <a:rPr lang="en-US" sz="907" b="1" spc="-73" dirty="0">
                <a:solidFill>
                  <a:srgbClr val="005469"/>
                </a:solidFill>
                <a:latin typeface="Arial Black"/>
                <a:cs typeface="Arial" panose="020B0604020202020204" pitchFamily="34" charset="0"/>
              </a:rPr>
              <a:t>: </a:t>
            </a:r>
            <a:r>
              <a:rPr lang="en-US" sz="907" spc="9" dirty="0">
                <a:solidFill>
                  <a:srgbClr val="364546"/>
                </a:solidFill>
                <a:latin typeface="Arial"/>
                <a:cs typeface="Arial"/>
              </a:rPr>
              <a:t>Home page URL for you company’s website</a:t>
            </a:r>
            <a:endParaRPr sz="907" spc="9" dirty="0">
              <a:solidFill>
                <a:srgbClr val="364546"/>
              </a:solidFill>
              <a:latin typeface="Arial"/>
              <a:cs typeface="Arial"/>
            </a:endParaRPr>
          </a:p>
        </p:txBody>
      </p:sp>
      <p:grpSp>
        <p:nvGrpSpPr>
          <p:cNvPr id="2054" name="Group 2053">
            <a:extLst>
              <a:ext uri="{FF2B5EF4-FFF2-40B4-BE49-F238E27FC236}">
                <a16:creationId xmlns:a16="http://schemas.microsoft.com/office/drawing/2014/main" id="{E0EF2B2C-3EFE-40BE-9112-6E239EF42BF6}"/>
              </a:ext>
            </a:extLst>
          </p:cNvPr>
          <p:cNvGrpSpPr/>
          <p:nvPr/>
        </p:nvGrpSpPr>
        <p:grpSpPr>
          <a:xfrm>
            <a:off x="6811058" y="5699003"/>
            <a:ext cx="143379" cy="167418"/>
            <a:chOff x="6118195" y="6329981"/>
            <a:chExt cx="158115" cy="184625"/>
          </a:xfrm>
        </p:grpSpPr>
        <p:sp>
          <p:nvSpPr>
            <p:cNvPr id="52" name="object 52"/>
            <p:cNvSpPr/>
            <p:nvPr/>
          </p:nvSpPr>
          <p:spPr>
            <a:xfrm>
              <a:off x="6118195" y="6329981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3" name="object 53"/>
            <p:cNvSpPr txBox="1"/>
            <p:nvPr/>
          </p:nvSpPr>
          <p:spPr>
            <a:xfrm>
              <a:off x="6143843" y="6329981"/>
              <a:ext cx="95885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54" dirty="0">
                  <a:solidFill>
                    <a:srgbClr val="FFFFFF"/>
                  </a:solidFill>
                  <a:latin typeface="Calibri"/>
                  <a:cs typeface="Calibri"/>
                </a:rPr>
                <a:t>5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6996884" y="6075164"/>
            <a:ext cx="3830037" cy="418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lvl="1" indent="-213628" defTabSz="829178"/>
            <a:r>
              <a:rPr lang="en-US" sz="907" b="1" spc="-68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DUNS Number</a:t>
            </a:r>
            <a:r>
              <a:rPr sz="907" spc="14" dirty="0">
                <a:solidFill>
                  <a:srgbClr val="364546"/>
                </a:solidFill>
                <a:latin typeface="Arial"/>
                <a:cs typeface="Arial"/>
              </a:rPr>
              <a:t>:</a:t>
            </a:r>
            <a:r>
              <a:rPr lang="en-US" sz="907" spc="14" dirty="0">
                <a:solidFill>
                  <a:srgbClr val="364546"/>
                </a:solidFill>
                <a:latin typeface="Arial"/>
                <a:cs typeface="Arial"/>
              </a:rPr>
              <a:t> If your business does not have a DUNS</a:t>
            </a:r>
          </a:p>
          <a:p>
            <a:pPr marL="11516" marR="4607" lvl="1" indent="-213628" defTabSz="829178"/>
            <a:r>
              <a:rPr lang="en-US" sz="907" spc="14" dirty="0">
                <a:solidFill>
                  <a:srgbClr val="364546"/>
                </a:solidFill>
                <a:latin typeface="Arial"/>
                <a:cs typeface="Arial"/>
              </a:rPr>
              <a:t>number  please leave blank. If you are DUNS registered, you</a:t>
            </a:r>
          </a:p>
          <a:p>
            <a:pPr marL="11516" marR="4607" lvl="1" indent="-213628" defTabSz="829178"/>
            <a:r>
              <a:rPr lang="en-US" sz="907" spc="14" dirty="0">
                <a:solidFill>
                  <a:srgbClr val="364546"/>
                </a:solidFill>
                <a:latin typeface="Arial"/>
                <a:cs typeface="Arial"/>
              </a:rPr>
              <a:t>may enter the  9 digits in this text field.</a:t>
            </a:r>
            <a:endParaRPr sz="907" spc="14" dirty="0">
              <a:solidFill>
                <a:srgbClr val="364546"/>
              </a:solidFill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9450375" y="2985646"/>
            <a:ext cx="1213491" cy="5583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>
              <a:spcBef>
                <a:spcPts val="735"/>
              </a:spcBef>
            </a:pPr>
            <a:r>
              <a:rPr lang="en-US" sz="907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907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Profile field  </a:t>
            </a: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reads </a:t>
            </a:r>
            <a:r>
              <a:rPr sz="907" b="1" spc="5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</a:t>
            </a:r>
            <a:r>
              <a:rPr sz="907" b="1" spc="-5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Profile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sz="907" spc="-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sure </a:t>
            </a:r>
            <a:r>
              <a:rPr sz="907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 </a:t>
            </a:r>
            <a:r>
              <a:rPr sz="907" b="1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</a:t>
            </a:r>
            <a:r>
              <a:rPr sz="907" b="1" spc="-1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sz="907" b="1" spc="-1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907" b="1" spc="-1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7" b="1" spc="-7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Equinix</a:t>
            </a:r>
            <a:r>
              <a:rPr sz="907" b="1" spc="-77" dirty="0">
                <a:solidFill>
                  <a:srgbClr val="364546"/>
                </a:solidFill>
                <a:latin typeface="Arial Black"/>
                <a:cs typeface="Arial Black"/>
              </a:rPr>
              <a:t>.</a:t>
            </a:r>
            <a:endParaRPr sz="907" dirty="0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grpSp>
        <p:nvGrpSpPr>
          <p:cNvPr id="2057" name="Group 2056">
            <a:extLst>
              <a:ext uri="{FF2B5EF4-FFF2-40B4-BE49-F238E27FC236}">
                <a16:creationId xmlns:a16="http://schemas.microsoft.com/office/drawing/2014/main" id="{626B379D-1A47-41BA-B312-73D26780C91D}"/>
              </a:ext>
            </a:extLst>
          </p:cNvPr>
          <p:cNvGrpSpPr/>
          <p:nvPr/>
        </p:nvGrpSpPr>
        <p:grpSpPr>
          <a:xfrm>
            <a:off x="8998210" y="3100389"/>
            <a:ext cx="359311" cy="359311"/>
            <a:chOff x="8484351" y="3373625"/>
            <a:chExt cx="396240" cy="396240"/>
          </a:xfrm>
        </p:grpSpPr>
        <p:sp>
          <p:nvSpPr>
            <p:cNvPr id="58" name="object 58"/>
            <p:cNvSpPr/>
            <p:nvPr/>
          </p:nvSpPr>
          <p:spPr>
            <a:xfrm>
              <a:off x="8484351" y="3373625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solidFill>
              <a:srgbClr val="005469"/>
            </a:solidFill>
          </p:spPr>
          <p:txBody>
            <a:bodyPr wrap="square" lIns="0" tIns="0" rIns="0" bIns="0" rtlCol="0"/>
            <a:lstStyle/>
            <a:p>
              <a:pPr defTabSz="829178"/>
              <a:endParaRPr sz="1632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8648795" y="3445285"/>
              <a:ext cx="67310" cy="253365"/>
            </a:xfrm>
            <a:custGeom>
              <a:avLst/>
              <a:gdLst/>
              <a:ahLst/>
              <a:cxnLst/>
              <a:rect l="l" t="t" r="r" b="b"/>
              <a:pathLst>
                <a:path w="67309" h="253364">
                  <a:moveTo>
                    <a:pt x="39535" y="0"/>
                  </a:moveTo>
                  <a:lnTo>
                    <a:pt x="27127" y="0"/>
                  </a:lnTo>
                  <a:lnTo>
                    <a:pt x="21310" y="1663"/>
                  </a:lnTo>
                  <a:lnTo>
                    <a:pt x="11087" y="8280"/>
                  </a:lnTo>
                  <a:lnTo>
                    <a:pt x="7099" y="12954"/>
                  </a:lnTo>
                  <a:lnTo>
                    <a:pt x="1422" y="25044"/>
                  </a:lnTo>
                  <a:lnTo>
                    <a:pt x="0" y="32092"/>
                  </a:lnTo>
                  <a:lnTo>
                    <a:pt x="0" y="40157"/>
                  </a:lnTo>
                  <a:lnTo>
                    <a:pt x="10388" y="92786"/>
                  </a:lnTo>
                  <a:lnTo>
                    <a:pt x="15211" y="109071"/>
                  </a:lnTo>
                  <a:lnTo>
                    <a:pt x="19297" y="123428"/>
                  </a:lnTo>
                  <a:lnTo>
                    <a:pt x="28913" y="165850"/>
                  </a:lnTo>
                  <a:lnTo>
                    <a:pt x="30848" y="186194"/>
                  </a:lnTo>
                  <a:lnTo>
                    <a:pt x="36588" y="186194"/>
                  </a:lnTo>
                  <a:lnTo>
                    <a:pt x="43256" y="140690"/>
                  </a:lnTo>
                  <a:lnTo>
                    <a:pt x="57975" y="89306"/>
                  </a:lnTo>
                  <a:lnTo>
                    <a:pt x="62050" y="74604"/>
                  </a:lnTo>
                  <a:lnTo>
                    <a:pt x="64958" y="61512"/>
                  </a:lnTo>
                  <a:lnTo>
                    <a:pt x="66703" y="50030"/>
                  </a:lnTo>
                  <a:lnTo>
                    <a:pt x="67284" y="40157"/>
                  </a:lnTo>
                  <a:lnTo>
                    <a:pt x="67236" y="32092"/>
                  </a:lnTo>
                  <a:lnTo>
                    <a:pt x="65735" y="25323"/>
                  </a:lnTo>
                  <a:lnTo>
                    <a:pt x="59524" y="13131"/>
                  </a:lnTo>
                  <a:lnTo>
                    <a:pt x="55397" y="8407"/>
                  </a:lnTo>
                  <a:lnTo>
                    <a:pt x="45059" y="1689"/>
                  </a:lnTo>
                  <a:lnTo>
                    <a:pt x="39535" y="0"/>
                  </a:lnTo>
                  <a:close/>
                </a:path>
                <a:path w="67309" h="253364">
                  <a:moveTo>
                    <a:pt x="43916" y="198132"/>
                  </a:moveTo>
                  <a:lnTo>
                    <a:pt x="23558" y="198132"/>
                  </a:lnTo>
                  <a:lnTo>
                    <a:pt x="15760" y="200456"/>
                  </a:lnTo>
                  <a:lnTo>
                    <a:pt x="5003" y="209753"/>
                  </a:lnTo>
                  <a:lnTo>
                    <a:pt x="2324" y="216585"/>
                  </a:lnTo>
                  <a:lnTo>
                    <a:pt x="2324" y="234569"/>
                  </a:lnTo>
                  <a:lnTo>
                    <a:pt x="5003" y="241363"/>
                  </a:lnTo>
                  <a:lnTo>
                    <a:pt x="15760" y="250558"/>
                  </a:lnTo>
                  <a:lnTo>
                    <a:pt x="23558" y="252857"/>
                  </a:lnTo>
                  <a:lnTo>
                    <a:pt x="43916" y="252857"/>
                  </a:lnTo>
                  <a:lnTo>
                    <a:pt x="51701" y="250532"/>
                  </a:lnTo>
                  <a:lnTo>
                    <a:pt x="62547" y="241223"/>
                  </a:lnTo>
                  <a:lnTo>
                    <a:pt x="65224" y="234569"/>
                  </a:lnTo>
                  <a:lnTo>
                    <a:pt x="65265" y="216585"/>
                  </a:lnTo>
                  <a:lnTo>
                    <a:pt x="62547" y="209753"/>
                  </a:lnTo>
                  <a:lnTo>
                    <a:pt x="51701" y="200456"/>
                  </a:lnTo>
                  <a:lnTo>
                    <a:pt x="43916" y="1981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60" name="object 60"/>
          <p:cNvSpPr/>
          <p:nvPr/>
        </p:nvSpPr>
        <p:spPr>
          <a:xfrm>
            <a:off x="6826992" y="1626640"/>
            <a:ext cx="924765" cy="270635"/>
          </a:xfrm>
          <a:custGeom>
            <a:avLst/>
            <a:gdLst/>
            <a:ahLst/>
            <a:cxnLst/>
            <a:rect l="l" t="t" r="r" b="b"/>
            <a:pathLst>
              <a:path w="1019809" h="298450">
                <a:moveTo>
                  <a:pt x="509765" y="298399"/>
                </a:moveTo>
                <a:lnTo>
                  <a:pt x="578937" y="297037"/>
                </a:lnTo>
                <a:lnTo>
                  <a:pt x="645280" y="293069"/>
                </a:lnTo>
                <a:lnTo>
                  <a:pt x="708188" y="286673"/>
                </a:lnTo>
                <a:lnTo>
                  <a:pt x="767052" y="278028"/>
                </a:lnTo>
                <a:lnTo>
                  <a:pt x="821266" y="267310"/>
                </a:lnTo>
                <a:lnTo>
                  <a:pt x="870223" y="254698"/>
                </a:lnTo>
                <a:lnTo>
                  <a:pt x="913313" y="240369"/>
                </a:lnTo>
                <a:lnTo>
                  <a:pt x="949932" y="224502"/>
                </a:lnTo>
                <a:lnTo>
                  <a:pt x="1001321" y="188861"/>
                </a:lnTo>
                <a:lnTo>
                  <a:pt x="1019530" y="149199"/>
                </a:lnTo>
                <a:lnTo>
                  <a:pt x="1014877" y="128954"/>
                </a:lnTo>
                <a:lnTo>
                  <a:pt x="979470" y="91125"/>
                </a:lnTo>
                <a:lnTo>
                  <a:pt x="913313" y="58029"/>
                </a:lnTo>
                <a:lnTo>
                  <a:pt x="870223" y="43700"/>
                </a:lnTo>
                <a:lnTo>
                  <a:pt x="821266" y="31088"/>
                </a:lnTo>
                <a:lnTo>
                  <a:pt x="767052" y="20370"/>
                </a:lnTo>
                <a:lnTo>
                  <a:pt x="708188" y="11725"/>
                </a:lnTo>
                <a:lnTo>
                  <a:pt x="645280" y="5329"/>
                </a:lnTo>
                <a:lnTo>
                  <a:pt x="578937" y="1362"/>
                </a:lnTo>
                <a:lnTo>
                  <a:pt x="509765" y="0"/>
                </a:lnTo>
                <a:lnTo>
                  <a:pt x="440593" y="1362"/>
                </a:lnTo>
                <a:lnTo>
                  <a:pt x="374250" y="5329"/>
                </a:lnTo>
                <a:lnTo>
                  <a:pt x="311342" y="11725"/>
                </a:lnTo>
                <a:lnTo>
                  <a:pt x="252477" y="20370"/>
                </a:lnTo>
                <a:lnTo>
                  <a:pt x="198263" y="31088"/>
                </a:lnTo>
                <a:lnTo>
                  <a:pt x="149307" y="43700"/>
                </a:lnTo>
                <a:lnTo>
                  <a:pt x="106216" y="58029"/>
                </a:lnTo>
                <a:lnTo>
                  <a:pt x="69598" y="73897"/>
                </a:lnTo>
                <a:lnTo>
                  <a:pt x="18209" y="109537"/>
                </a:lnTo>
                <a:lnTo>
                  <a:pt x="0" y="149199"/>
                </a:lnTo>
                <a:lnTo>
                  <a:pt x="4653" y="169444"/>
                </a:lnTo>
                <a:lnTo>
                  <a:pt x="40060" y="207273"/>
                </a:lnTo>
                <a:lnTo>
                  <a:pt x="106216" y="240369"/>
                </a:lnTo>
                <a:lnTo>
                  <a:pt x="149307" y="254698"/>
                </a:lnTo>
                <a:lnTo>
                  <a:pt x="198263" y="267310"/>
                </a:lnTo>
                <a:lnTo>
                  <a:pt x="252477" y="278028"/>
                </a:lnTo>
                <a:lnTo>
                  <a:pt x="311342" y="286673"/>
                </a:lnTo>
                <a:lnTo>
                  <a:pt x="374250" y="293069"/>
                </a:lnTo>
                <a:lnTo>
                  <a:pt x="440593" y="297037"/>
                </a:lnTo>
                <a:lnTo>
                  <a:pt x="509765" y="298399"/>
                </a:lnTo>
                <a:close/>
              </a:path>
            </a:pathLst>
          </a:custGeom>
          <a:noFill/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7619042" y="1850253"/>
            <a:ext cx="1341586" cy="1016321"/>
          </a:xfrm>
          <a:custGeom>
            <a:avLst/>
            <a:gdLst/>
            <a:ahLst/>
            <a:cxnLst/>
            <a:rect l="l" t="t" r="r" b="b"/>
            <a:pathLst>
              <a:path w="1260475" h="741680">
                <a:moveTo>
                  <a:pt x="1260005" y="741603"/>
                </a:moveTo>
                <a:lnTo>
                  <a:pt x="0" y="0"/>
                </a:lnTo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8969419" y="1292921"/>
            <a:ext cx="1783886" cy="1016320"/>
          </a:xfrm>
          <a:custGeom>
            <a:avLst/>
            <a:gdLst/>
            <a:ahLst/>
            <a:cxnLst/>
            <a:rect l="l" t="t" r="r" b="b"/>
            <a:pathLst>
              <a:path w="1967229" h="1120775">
                <a:moveTo>
                  <a:pt x="1853590" y="0"/>
                </a:moveTo>
                <a:lnTo>
                  <a:pt x="113106" y="0"/>
                </a:lnTo>
                <a:lnTo>
                  <a:pt x="47716" y="1767"/>
                </a:lnTo>
                <a:lnTo>
                  <a:pt x="14138" y="14138"/>
                </a:lnTo>
                <a:lnTo>
                  <a:pt x="1767" y="47716"/>
                </a:lnTo>
                <a:lnTo>
                  <a:pt x="0" y="113106"/>
                </a:lnTo>
                <a:lnTo>
                  <a:pt x="0" y="1007592"/>
                </a:lnTo>
                <a:lnTo>
                  <a:pt x="1767" y="1072982"/>
                </a:lnTo>
                <a:lnTo>
                  <a:pt x="14138" y="1106560"/>
                </a:lnTo>
                <a:lnTo>
                  <a:pt x="47716" y="1118931"/>
                </a:lnTo>
                <a:lnTo>
                  <a:pt x="113106" y="1120698"/>
                </a:lnTo>
                <a:lnTo>
                  <a:pt x="1853590" y="1120698"/>
                </a:lnTo>
                <a:lnTo>
                  <a:pt x="1918979" y="1118931"/>
                </a:lnTo>
                <a:lnTo>
                  <a:pt x="1952558" y="1106560"/>
                </a:lnTo>
                <a:lnTo>
                  <a:pt x="1964929" y="1072982"/>
                </a:lnTo>
                <a:lnTo>
                  <a:pt x="1966696" y="1007592"/>
                </a:lnTo>
                <a:lnTo>
                  <a:pt x="1966696" y="113106"/>
                </a:lnTo>
                <a:lnTo>
                  <a:pt x="1964929" y="47716"/>
                </a:lnTo>
                <a:lnTo>
                  <a:pt x="1952558" y="14138"/>
                </a:lnTo>
                <a:lnTo>
                  <a:pt x="1918979" y="1767"/>
                </a:lnTo>
                <a:lnTo>
                  <a:pt x="185359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058" name="Group 2057">
            <a:extLst>
              <a:ext uri="{FF2B5EF4-FFF2-40B4-BE49-F238E27FC236}">
                <a16:creationId xmlns:a16="http://schemas.microsoft.com/office/drawing/2014/main" id="{852FF22E-E25B-4C54-ABE2-AF2B99D832AF}"/>
              </a:ext>
            </a:extLst>
          </p:cNvPr>
          <p:cNvGrpSpPr/>
          <p:nvPr/>
        </p:nvGrpSpPr>
        <p:grpSpPr>
          <a:xfrm>
            <a:off x="9091064" y="1553209"/>
            <a:ext cx="359311" cy="359311"/>
            <a:chOff x="8450653" y="1682853"/>
            <a:chExt cx="396240" cy="396240"/>
          </a:xfrm>
        </p:grpSpPr>
        <p:sp>
          <p:nvSpPr>
            <p:cNvPr id="66" name="object 66"/>
            <p:cNvSpPr/>
            <p:nvPr/>
          </p:nvSpPr>
          <p:spPr>
            <a:xfrm>
              <a:off x="8450653" y="168285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solidFill>
              <a:srgbClr val="005469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8615118" y="1769077"/>
              <a:ext cx="67310" cy="253365"/>
            </a:xfrm>
            <a:custGeom>
              <a:avLst/>
              <a:gdLst/>
              <a:ahLst/>
              <a:cxnLst/>
              <a:rect l="l" t="t" r="r" b="b"/>
              <a:pathLst>
                <a:path w="67309" h="253364">
                  <a:moveTo>
                    <a:pt x="39535" y="0"/>
                  </a:moveTo>
                  <a:lnTo>
                    <a:pt x="27127" y="0"/>
                  </a:lnTo>
                  <a:lnTo>
                    <a:pt x="21310" y="1663"/>
                  </a:lnTo>
                  <a:lnTo>
                    <a:pt x="11087" y="8280"/>
                  </a:lnTo>
                  <a:lnTo>
                    <a:pt x="7099" y="12954"/>
                  </a:lnTo>
                  <a:lnTo>
                    <a:pt x="1422" y="25044"/>
                  </a:lnTo>
                  <a:lnTo>
                    <a:pt x="0" y="32092"/>
                  </a:lnTo>
                  <a:lnTo>
                    <a:pt x="0" y="40157"/>
                  </a:lnTo>
                  <a:lnTo>
                    <a:pt x="10388" y="92786"/>
                  </a:lnTo>
                  <a:lnTo>
                    <a:pt x="15211" y="109071"/>
                  </a:lnTo>
                  <a:lnTo>
                    <a:pt x="19297" y="123428"/>
                  </a:lnTo>
                  <a:lnTo>
                    <a:pt x="28913" y="165850"/>
                  </a:lnTo>
                  <a:lnTo>
                    <a:pt x="30848" y="186194"/>
                  </a:lnTo>
                  <a:lnTo>
                    <a:pt x="36588" y="186194"/>
                  </a:lnTo>
                  <a:lnTo>
                    <a:pt x="43256" y="140690"/>
                  </a:lnTo>
                  <a:lnTo>
                    <a:pt x="57975" y="89306"/>
                  </a:lnTo>
                  <a:lnTo>
                    <a:pt x="62050" y="74604"/>
                  </a:lnTo>
                  <a:lnTo>
                    <a:pt x="64958" y="61512"/>
                  </a:lnTo>
                  <a:lnTo>
                    <a:pt x="66703" y="50030"/>
                  </a:lnTo>
                  <a:lnTo>
                    <a:pt x="67284" y="40157"/>
                  </a:lnTo>
                  <a:lnTo>
                    <a:pt x="67236" y="32092"/>
                  </a:lnTo>
                  <a:lnTo>
                    <a:pt x="65735" y="25323"/>
                  </a:lnTo>
                  <a:lnTo>
                    <a:pt x="59524" y="13131"/>
                  </a:lnTo>
                  <a:lnTo>
                    <a:pt x="55397" y="8407"/>
                  </a:lnTo>
                  <a:lnTo>
                    <a:pt x="45059" y="1689"/>
                  </a:lnTo>
                  <a:lnTo>
                    <a:pt x="39535" y="0"/>
                  </a:lnTo>
                  <a:close/>
                </a:path>
                <a:path w="67309" h="253364">
                  <a:moveTo>
                    <a:pt x="43916" y="198132"/>
                  </a:moveTo>
                  <a:lnTo>
                    <a:pt x="23558" y="198132"/>
                  </a:lnTo>
                  <a:lnTo>
                    <a:pt x="15760" y="200456"/>
                  </a:lnTo>
                  <a:lnTo>
                    <a:pt x="5003" y="209753"/>
                  </a:lnTo>
                  <a:lnTo>
                    <a:pt x="2324" y="216585"/>
                  </a:lnTo>
                  <a:lnTo>
                    <a:pt x="2324" y="234569"/>
                  </a:lnTo>
                  <a:lnTo>
                    <a:pt x="5003" y="241363"/>
                  </a:lnTo>
                  <a:lnTo>
                    <a:pt x="15760" y="250558"/>
                  </a:lnTo>
                  <a:lnTo>
                    <a:pt x="23558" y="252857"/>
                  </a:lnTo>
                  <a:lnTo>
                    <a:pt x="43916" y="252857"/>
                  </a:lnTo>
                  <a:lnTo>
                    <a:pt x="51701" y="250532"/>
                  </a:lnTo>
                  <a:lnTo>
                    <a:pt x="62547" y="241223"/>
                  </a:lnTo>
                  <a:lnTo>
                    <a:pt x="65224" y="234569"/>
                  </a:lnTo>
                  <a:lnTo>
                    <a:pt x="65265" y="216585"/>
                  </a:lnTo>
                  <a:lnTo>
                    <a:pt x="62547" y="209753"/>
                  </a:lnTo>
                  <a:lnTo>
                    <a:pt x="51701" y="200456"/>
                  </a:lnTo>
                  <a:lnTo>
                    <a:pt x="43916" y="1981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68" name="object 68"/>
          <p:cNvSpPr txBox="1">
            <a:spLocks noGrp="1"/>
          </p:cNvSpPr>
          <p:nvPr>
            <p:ph type="sldNum" sz="quarter" idx="7"/>
          </p:nvPr>
        </p:nvSpPr>
        <p:spPr>
          <a:xfrm>
            <a:off x="13036402" y="5937523"/>
            <a:ext cx="128478" cy="158778"/>
          </a:xfrm>
          <a:prstGeom prst="rect">
            <a:avLst/>
          </a:prstGeom>
        </p:spPr>
        <p:txBody>
          <a:bodyPr vert="horz" wrap="square" lIns="0" tIns="19002" rIns="0" bIns="0" rtlCol="0">
            <a:spAutoFit/>
          </a:bodyPr>
          <a:lstStyle/>
          <a:p>
            <a:pPr marL="23033" defTabSz="829178">
              <a:spcBef>
                <a:spcPts val="150"/>
              </a:spcBef>
            </a:pPr>
            <a:fld id="{81D60167-4931-47E6-BA6A-407CBD079E47}" type="slidenum">
              <a:rPr spc="-91" dirty="0"/>
              <a:pPr marL="23033" defTabSz="829178">
                <a:spcBef>
                  <a:spcPts val="150"/>
                </a:spcBef>
              </a:pPr>
              <a:t>4</a:t>
            </a:fld>
            <a:endParaRPr spc="-91" dirty="0"/>
          </a:p>
        </p:txBody>
      </p:sp>
      <p:sp>
        <p:nvSpPr>
          <p:cNvPr id="69" name="object 69"/>
          <p:cNvSpPr txBox="1">
            <a:spLocks noGrp="1"/>
          </p:cNvSpPr>
          <p:nvPr>
            <p:ph type="ftr" sz="quarter" idx="5"/>
          </p:nvPr>
        </p:nvSpPr>
        <p:spPr>
          <a:xfrm>
            <a:off x="1737293" y="5971009"/>
            <a:ext cx="2170293" cy="114581"/>
          </a:xfrm>
          <a:prstGeom prst="rect">
            <a:avLst/>
          </a:prstGeom>
        </p:spPr>
        <p:txBody>
          <a:bodyPr vert="horz" wrap="square" lIns="0" tIns="16699" rIns="0" bIns="0" rtlCol="0">
            <a:spAutoFit/>
          </a:bodyPr>
          <a:lstStyle/>
          <a:p>
            <a:pPr marL="11516" defTabSz="829178">
              <a:spcBef>
                <a:spcPts val="131"/>
              </a:spcBef>
            </a:pPr>
            <a:r>
              <a:rPr b="1" spc="-14" dirty="0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spc="-50" dirty="0"/>
              <a:t>SUPPLIER </a:t>
            </a:r>
            <a:r>
              <a:rPr spc="-27" dirty="0"/>
              <a:t>GUIDANCE </a:t>
            </a:r>
            <a:r>
              <a:rPr spc="-45" dirty="0"/>
              <a:t>FOR </a:t>
            </a:r>
            <a:r>
              <a:rPr spc="-23" dirty="0"/>
              <a:t>NEW</a:t>
            </a:r>
            <a:r>
              <a:rPr spc="-118" dirty="0"/>
              <a:t> </a:t>
            </a:r>
            <a:r>
              <a:rPr spc="-54" dirty="0"/>
              <a:t>SUPPLIERS</a:t>
            </a:r>
          </a:p>
        </p:txBody>
      </p:sp>
      <p:pic>
        <p:nvPicPr>
          <p:cNvPr id="2049" name="Picture 1" descr="Welconne to Coupa Supplier Portal &#10;Create Invoices &amp; Get Status Updates &#10;View &amp; Respond to Purchase Orders &#10;Host &amp; Manage Catalogs &#10;Update Profile &amp; Payment Info &#10;Create Time Sheets &amp; ASNs Against Orders &#10;Get Real-Time SMS &amp; Email Notifications &#10;Qcoupa supplier portal &#10;Skip &#10;x &#10;Next ">
            <a:extLst>
              <a:ext uri="{FF2B5EF4-FFF2-40B4-BE49-F238E27FC236}">
                <a16:creationId xmlns:a16="http://schemas.microsoft.com/office/drawing/2014/main" id="{67D59046-EAAE-4F4E-B8C7-9AC664452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212" y="1189179"/>
            <a:ext cx="3160236" cy="1989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object 21"/>
          <p:cNvSpPr/>
          <p:nvPr/>
        </p:nvSpPr>
        <p:spPr>
          <a:xfrm>
            <a:off x="1973293" y="2975768"/>
            <a:ext cx="515532" cy="192612"/>
          </a:xfrm>
          <a:custGeom>
            <a:avLst/>
            <a:gdLst/>
            <a:ahLst/>
            <a:cxnLst/>
            <a:rect l="l" t="t" r="r" b="b"/>
            <a:pathLst>
              <a:path w="1379854" h="539750">
                <a:moveTo>
                  <a:pt x="689927" y="539597"/>
                </a:moveTo>
                <a:lnTo>
                  <a:pt x="756372" y="538362"/>
                </a:lnTo>
                <a:lnTo>
                  <a:pt x="821030" y="534732"/>
                </a:lnTo>
                <a:lnTo>
                  <a:pt x="883611" y="528821"/>
                </a:lnTo>
                <a:lnTo>
                  <a:pt x="943828" y="520741"/>
                </a:lnTo>
                <a:lnTo>
                  <a:pt x="1001390" y="510606"/>
                </a:lnTo>
                <a:lnTo>
                  <a:pt x="1056009" y="498528"/>
                </a:lnTo>
                <a:lnTo>
                  <a:pt x="1107395" y="484620"/>
                </a:lnTo>
                <a:lnTo>
                  <a:pt x="1155259" y="468996"/>
                </a:lnTo>
                <a:lnTo>
                  <a:pt x="1199312" y="451769"/>
                </a:lnTo>
                <a:lnTo>
                  <a:pt x="1239266" y="433052"/>
                </a:lnTo>
                <a:lnTo>
                  <a:pt x="1274830" y="412957"/>
                </a:lnTo>
                <a:lnTo>
                  <a:pt x="1331635" y="369088"/>
                </a:lnTo>
                <a:lnTo>
                  <a:pt x="1367414" y="321067"/>
                </a:lnTo>
                <a:lnTo>
                  <a:pt x="1379855" y="269798"/>
                </a:lnTo>
                <a:lnTo>
                  <a:pt x="1376696" y="243814"/>
                </a:lnTo>
                <a:lnTo>
                  <a:pt x="1352297" y="194056"/>
                </a:lnTo>
                <a:lnTo>
                  <a:pt x="1305716" y="147998"/>
                </a:lnTo>
                <a:lnTo>
                  <a:pt x="1239266" y="106545"/>
                </a:lnTo>
                <a:lnTo>
                  <a:pt x="1199312" y="87827"/>
                </a:lnTo>
                <a:lnTo>
                  <a:pt x="1155259" y="70600"/>
                </a:lnTo>
                <a:lnTo>
                  <a:pt x="1107395" y="54976"/>
                </a:lnTo>
                <a:lnTo>
                  <a:pt x="1056009" y="41069"/>
                </a:lnTo>
                <a:lnTo>
                  <a:pt x="1001390" y="28991"/>
                </a:lnTo>
                <a:lnTo>
                  <a:pt x="943828" y="18856"/>
                </a:lnTo>
                <a:lnTo>
                  <a:pt x="883611" y="10776"/>
                </a:lnTo>
                <a:lnTo>
                  <a:pt x="821030" y="4864"/>
                </a:lnTo>
                <a:lnTo>
                  <a:pt x="756372" y="1235"/>
                </a:lnTo>
                <a:lnTo>
                  <a:pt x="689927" y="0"/>
                </a:lnTo>
                <a:lnTo>
                  <a:pt x="623482" y="1235"/>
                </a:lnTo>
                <a:lnTo>
                  <a:pt x="558824" y="4864"/>
                </a:lnTo>
                <a:lnTo>
                  <a:pt x="496243" y="10776"/>
                </a:lnTo>
                <a:lnTo>
                  <a:pt x="436026" y="18856"/>
                </a:lnTo>
                <a:lnTo>
                  <a:pt x="378464" y="28991"/>
                </a:lnTo>
                <a:lnTo>
                  <a:pt x="323845" y="41069"/>
                </a:lnTo>
                <a:lnTo>
                  <a:pt x="272459" y="54976"/>
                </a:lnTo>
                <a:lnTo>
                  <a:pt x="224595" y="70600"/>
                </a:lnTo>
                <a:lnTo>
                  <a:pt x="180542" y="87827"/>
                </a:lnTo>
                <a:lnTo>
                  <a:pt x="140588" y="106545"/>
                </a:lnTo>
                <a:lnTo>
                  <a:pt x="105024" y="126639"/>
                </a:lnTo>
                <a:lnTo>
                  <a:pt x="48219" y="170508"/>
                </a:lnTo>
                <a:lnTo>
                  <a:pt x="12440" y="218529"/>
                </a:lnTo>
                <a:lnTo>
                  <a:pt x="0" y="269798"/>
                </a:lnTo>
                <a:lnTo>
                  <a:pt x="3158" y="295782"/>
                </a:lnTo>
                <a:lnTo>
                  <a:pt x="27557" y="345540"/>
                </a:lnTo>
                <a:lnTo>
                  <a:pt x="74138" y="391598"/>
                </a:lnTo>
                <a:lnTo>
                  <a:pt x="140588" y="433052"/>
                </a:lnTo>
                <a:lnTo>
                  <a:pt x="180542" y="451769"/>
                </a:lnTo>
                <a:lnTo>
                  <a:pt x="224595" y="468996"/>
                </a:lnTo>
                <a:lnTo>
                  <a:pt x="272459" y="484620"/>
                </a:lnTo>
                <a:lnTo>
                  <a:pt x="323845" y="498528"/>
                </a:lnTo>
                <a:lnTo>
                  <a:pt x="378464" y="510606"/>
                </a:lnTo>
                <a:lnTo>
                  <a:pt x="436026" y="520741"/>
                </a:lnTo>
                <a:lnTo>
                  <a:pt x="496243" y="528821"/>
                </a:lnTo>
                <a:lnTo>
                  <a:pt x="558824" y="534732"/>
                </a:lnTo>
                <a:lnTo>
                  <a:pt x="623482" y="538362"/>
                </a:lnTo>
                <a:lnTo>
                  <a:pt x="689927" y="539597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" name="object 21">
            <a:extLst>
              <a:ext uri="{FF2B5EF4-FFF2-40B4-BE49-F238E27FC236}">
                <a16:creationId xmlns:a16="http://schemas.microsoft.com/office/drawing/2014/main" id="{3B8D4EF1-6B05-4165-9673-83136C145ACF}"/>
              </a:ext>
            </a:extLst>
          </p:cNvPr>
          <p:cNvSpPr/>
          <p:nvPr/>
        </p:nvSpPr>
        <p:spPr>
          <a:xfrm>
            <a:off x="4788465" y="2955628"/>
            <a:ext cx="478903" cy="223085"/>
          </a:xfrm>
          <a:custGeom>
            <a:avLst/>
            <a:gdLst/>
            <a:ahLst/>
            <a:cxnLst/>
            <a:rect l="l" t="t" r="r" b="b"/>
            <a:pathLst>
              <a:path w="1379854" h="539750">
                <a:moveTo>
                  <a:pt x="689927" y="539597"/>
                </a:moveTo>
                <a:lnTo>
                  <a:pt x="756372" y="538362"/>
                </a:lnTo>
                <a:lnTo>
                  <a:pt x="821030" y="534732"/>
                </a:lnTo>
                <a:lnTo>
                  <a:pt x="883611" y="528821"/>
                </a:lnTo>
                <a:lnTo>
                  <a:pt x="943828" y="520741"/>
                </a:lnTo>
                <a:lnTo>
                  <a:pt x="1001390" y="510606"/>
                </a:lnTo>
                <a:lnTo>
                  <a:pt x="1056009" y="498528"/>
                </a:lnTo>
                <a:lnTo>
                  <a:pt x="1107395" y="484620"/>
                </a:lnTo>
                <a:lnTo>
                  <a:pt x="1155259" y="468996"/>
                </a:lnTo>
                <a:lnTo>
                  <a:pt x="1199312" y="451769"/>
                </a:lnTo>
                <a:lnTo>
                  <a:pt x="1239266" y="433052"/>
                </a:lnTo>
                <a:lnTo>
                  <a:pt x="1274830" y="412957"/>
                </a:lnTo>
                <a:lnTo>
                  <a:pt x="1331635" y="369088"/>
                </a:lnTo>
                <a:lnTo>
                  <a:pt x="1367414" y="321067"/>
                </a:lnTo>
                <a:lnTo>
                  <a:pt x="1379855" y="269798"/>
                </a:lnTo>
                <a:lnTo>
                  <a:pt x="1376696" y="243814"/>
                </a:lnTo>
                <a:lnTo>
                  <a:pt x="1352297" y="194056"/>
                </a:lnTo>
                <a:lnTo>
                  <a:pt x="1305716" y="147998"/>
                </a:lnTo>
                <a:lnTo>
                  <a:pt x="1239266" y="106545"/>
                </a:lnTo>
                <a:lnTo>
                  <a:pt x="1199312" y="87827"/>
                </a:lnTo>
                <a:lnTo>
                  <a:pt x="1155259" y="70600"/>
                </a:lnTo>
                <a:lnTo>
                  <a:pt x="1107395" y="54976"/>
                </a:lnTo>
                <a:lnTo>
                  <a:pt x="1056009" y="41069"/>
                </a:lnTo>
                <a:lnTo>
                  <a:pt x="1001390" y="28991"/>
                </a:lnTo>
                <a:lnTo>
                  <a:pt x="943828" y="18856"/>
                </a:lnTo>
                <a:lnTo>
                  <a:pt x="883611" y="10776"/>
                </a:lnTo>
                <a:lnTo>
                  <a:pt x="821030" y="4864"/>
                </a:lnTo>
                <a:lnTo>
                  <a:pt x="756372" y="1235"/>
                </a:lnTo>
                <a:lnTo>
                  <a:pt x="689927" y="0"/>
                </a:lnTo>
                <a:lnTo>
                  <a:pt x="623482" y="1235"/>
                </a:lnTo>
                <a:lnTo>
                  <a:pt x="558824" y="4864"/>
                </a:lnTo>
                <a:lnTo>
                  <a:pt x="496243" y="10776"/>
                </a:lnTo>
                <a:lnTo>
                  <a:pt x="436026" y="18856"/>
                </a:lnTo>
                <a:lnTo>
                  <a:pt x="378464" y="28991"/>
                </a:lnTo>
                <a:lnTo>
                  <a:pt x="323845" y="41069"/>
                </a:lnTo>
                <a:lnTo>
                  <a:pt x="272459" y="54976"/>
                </a:lnTo>
                <a:lnTo>
                  <a:pt x="224595" y="70600"/>
                </a:lnTo>
                <a:lnTo>
                  <a:pt x="180542" y="87827"/>
                </a:lnTo>
                <a:lnTo>
                  <a:pt x="140588" y="106545"/>
                </a:lnTo>
                <a:lnTo>
                  <a:pt x="105024" y="126639"/>
                </a:lnTo>
                <a:lnTo>
                  <a:pt x="48219" y="170508"/>
                </a:lnTo>
                <a:lnTo>
                  <a:pt x="12440" y="218529"/>
                </a:lnTo>
                <a:lnTo>
                  <a:pt x="0" y="269798"/>
                </a:lnTo>
                <a:lnTo>
                  <a:pt x="3158" y="295782"/>
                </a:lnTo>
                <a:lnTo>
                  <a:pt x="27557" y="345540"/>
                </a:lnTo>
                <a:lnTo>
                  <a:pt x="74138" y="391598"/>
                </a:lnTo>
                <a:lnTo>
                  <a:pt x="140588" y="433052"/>
                </a:lnTo>
                <a:lnTo>
                  <a:pt x="180542" y="451769"/>
                </a:lnTo>
                <a:lnTo>
                  <a:pt x="224595" y="468996"/>
                </a:lnTo>
                <a:lnTo>
                  <a:pt x="272459" y="484620"/>
                </a:lnTo>
                <a:lnTo>
                  <a:pt x="323845" y="498528"/>
                </a:lnTo>
                <a:lnTo>
                  <a:pt x="378464" y="510606"/>
                </a:lnTo>
                <a:lnTo>
                  <a:pt x="436026" y="520741"/>
                </a:lnTo>
                <a:lnTo>
                  <a:pt x="496243" y="528821"/>
                </a:lnTo>
                <a:lnTo>
                  <a:pt x="558824" y="534732"/>
                </a:lnTo>
                <a:lnTo>
                  <a:pt x="623482" y="538362"/>
                </a:lnTo>
                <a:lnTo>
                  <a:pt x="689927" y="539597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48" name="Picture 2047">
            <a:extLst>
              <a:ext uri="{FF2B5EF4-FFF2-40B4-BE49-F238E27FC236}">
                <a16:creationId xmlns:a16="http://schemas.microsoft.com/office/drawing/2014/main" id="{2057D8B8-3ED5-40E1-AC06-64CE6B6DE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7517" y="3758111"/>
            <a:ext cx="3942630" cy="442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object 22"/>
          <p:cNvSpPr/>
          <p:nvPr/>
        </p:nvSpPr>
        <p:spPr>
          <a:xfrm>
            <a:off x="4649139" y="3713562"/>
            <a:ext cx="1045282" cy="336466"/>
          </a:xfrm>
          <a:custGeom>
            <a:avLst/>
            <a:gdLst/>
            <a:ahLst/>
            <a:cxnLst/>
            <a:rect l="l" t="t" r="r" b="b"/>
            <a:pathLst>
              <a:path w="2995295" h="601345">
                <a:moveTo>
                  <a:pt x="1497406" y="600798"/>
                </a:moveTo>
                <a:lnTo>
                  <a:pt x="1572141" y="600431"/>
                </a:lnTo>
                <a:lnTo>
                  <a:pt x="1645927" y="599339"/>
                </a:lnTo>
                <a:lnTo>
                  <a:pt x="1718679" y="597541"/>
                </a:lnTo>
                <a:lnTo>
                  <a:pt x="1790311" y="595054"/>
                </a:lnTo>
                <a:lnTo>
                  <a:pt x="1860737" y="591894"/>
                </a:lnTo>
                <a:lnTo>
                  <a:pt x="1929872" y="588080"/>
                </a:lnTo>
                <a:lnTo>
                  <a:pt x="1997629" y="583627"/>
                </a:lnTo>
                <a:lnTo>
                  <a:pt x="2063923" y="578555"/>
                </a:lnTo>
                <a:lnTo>
                  <a:pt x="2128668" y="572878"/>
                </a:lnTo>
                <a:lnTo>
                  <a:pt x="2191778" y="566616"/>
                </a:lnTo>
                <a:lnTo>
                  <a:pt x="2253168" y="559785"/>
                </a:lnTo>
                <a:lnTo>
                  <a:pt x="2312751" y="552402"/>
                </a:lnTo>
                <a:lnTo>
                  <a:pt x="2370443" y="544485"/>
                </a:lnTo>
                <a:lnTo>
                  <a:pt x="2426156" y="536050"/>
                </a:lnTo>
                <a:lnTo>
                  <a:pt x="2479805" y="527115"/>
                </a:lnTo>
                <a:lnTo>
                  <a:pt x="2531305" y="517697"/>
                </a:lnTo>
                <a:lnTo>
                  <a:pt x="2580570" y="507814"/>
                </a:lnTo>
                <a:lnTo>
                  <a:pt x="2627513" y="497482"/>
                </a:lnTo>
                <a:lnTo>
                  <a:pt x="2672050" y="486719"/>
                </a:lnTo>
                <a:lnTo>
                  <a:pt x="2714094" y="475542"/>
                </a:lnTo>
                <a:lnTo>
                  <a:pt x="2753559" y="463968"/>
                </a:lnTo>
                <a:lnTo>
                  <a:pt x="2790361" y="452015"/>
                </a:lnTo>
                <a:lnTo>
                  <a:pt x="2855627" y="427038"/>
                </a:lnTo>
                <a:lnTo>
                  <a:pt x="2909208" y="400748"/>
                </a:lnTo>
                <a:lnTo>
                  <a:pt x="2950415" y="373285"/>
                </a:lnTo>
                <a:lnTo>
                  <a:pt x="2978564" y="344785"/>
                </a:lnTo>
                <a:lnTo>
                  <a:pt x="2994799" y="300393"/>
                </a:lnTo>
                <a:lnTo>
                  <a:pt x="2992967" y="285400"/>
                </a:lnTo>
                <a:lnTo>
                  <a:pt x="2966165" y="241633"/>
                </a:lnTo>
                <a:lnTo>
                  <a:pt x="2931401" y="213636"/>
                </a:lnTo>
                <a:lnTo>
                  <a:pt x="2883921" y="186744"/>
                </a:lnTo>
                <a:lnTo>
                  <a:pt x="2824412" y="161095"/>
                </a:lnTo>
                <a:lnTo>
                  <a:pt x="2753559" y="136826"/>
                </a:lnTo>
                <a:lnTo>
                  <a:pt x="2714094" y="125253"/>
                </a:lnTo>
                <a:lnTo>
                  <a:pt x="2672050" y="114076"/>
                </a:lnTo>
                <a:lnTo>
                  <a:pt x="2627513" y="103314"/>
                </a:lnTo>
                <a:lnTo>
                  <a:pt x="2580570" y="92982"/>
                </a:lnTo>
                <a:lnTo>
                  <a:pt x="2531305" y="83099"/>
                </a:lnTo>
                <a:lnTo>
                  <a:pt x="2479805" y="73682"/>
                </a:lnTo>
                <a:lnTo>
                  <a:pt x="2426156" y="64747"/>
                </a:lnTo>
                <a:lnTo>
                  <a:pt x="2370443" y="56313"/>
                </a:lnTo>
                <a:lnTo>
                  <a:pt x="2312751" y="48395"/>
                </a:lnTo>
                <a:lnTo>
                  <a:pt x="2253168" y="41013"/>
                </a:lnTo>
                <a:lnTo>
                  <a:pt x="2191778" y="34181"/>
                </a:lnTo>
                <a:lnTo>
                  <a:pt x="2128668" y="27919"/>
                </a:lnTo>
                <a:lnTo>
                  <a:pt x="2063923" y="22243"/>
                </a:lnTo>
                <a:lnTo>
                  <a:pt x="1997629" y="17170"/>
                </a:lnTo>
                <a:lnTo>
                  <a:pt x="1929872" y="12718"/>
                </a:lnTo>
                <a:lnTo>
                  <a:pt x="1860737" y="8904"/>
                </a:lnTo>
                <a:lnTo>
                  <a:pt x="1790311" y="5744"/>
                </a:lnTo>
                <a:lnTo>
                  <a:pt x="1718679" y="3257"/>
                </a:lnTo>
                <a:lnTo>
                  <a:pt x="1645927" y="1459"/>
                </a:lnTo>
                <a:lnTo>
                  <a:pt x="1572141" y="367"/>
                </a:lnTo>
                <a:lnTo>
                  <a:pt x="1497406" y="0"/>
                </a:lnTo>
                <a:lnTo>
                  <a:pt x="1422671" y="367"/>
                </a:lnTo>
                <a:lnTo>
                  <a:pt x="1348884" y="1459"/>
                </a:lnTo>
                <a:lnTo>
                  <a:pt x="1276132" y="3257"/>
                </a:lnTo>
                <a:lnTo>
                  <a:pt x="1204500" y="5744"/>
                </a:lnTo>
                <a:lnTo>
                  <a:pt x="1134073" y="8904"/>
                </a:lnTo>
                <a:lnTo>
                  <a:pt x="1064938" y="12718"/>
                </a:lnTo>
                <a:lnTo>
                  <a:pt x="997181" y="17170"/>
                </a:lnTo>
                <a:lnTo>
                  <a:pt x="930886" y="22243"/>
                </a:lnTo>
                <a:lnTo>
                  <a:pt x="866141" y="27919"/>
                </a:lnTo>
                <a:lnTo>
                  <a:pt x="803030" y="34181"/>
                </a:lnTo>
                <a:lnTo>
                  <a:pt x="741640" y="41013"/>
                </a:lnTo>
                <a:lnTo>
                  <a:pt x="682056" y="48395"/>
                </a:lnTo>
                <a:lnTo>
                  <a:pt x="624365" y="56313"/>
                </a:lnTo>
                <a:lnTo>
                  <a:pt x="568651" y="64747"/>
                </a:lnTo>
                <a:lnTo>
                  <a:pt x="515001" y="73682"/>
                </a:lnTo>
                <a:lnTo>
                  <a:pt x="463500" y="83099"/>
                </a:lnTo>
                <a:lnTo>
                  <a:pt x="414235" y="92982"/>
                </a:lnTo>
                <a:lnTo>
                  <a:pt x="367291" y="103314"/>
                </a:lnTo>
                <a:lnTo>
                  <a:pt x="322754" y="114076"/>
                </a:lnTo>
                <a:lnTo>
                  <a:pt x="280709" y="125253"/>
                </a:lnTo>
                <a:lnTo>
                  <a:pt x="241243" y="136826"/>
                </a:lnTo>
                <a:lnTo>
                  <a:pt x="204441" y="148780"/>
                </a:lnTo>
                <a:lnTo>
                  <a:pt x="139174" y="173755"/>
                </a:lnTo>
                <a:lnTo>
                  <a:pt x="85593" y="200043"/>
                </a:lnTo>
                <a:lnTo>
                  <a:pt x="44384" y="227505"/>
                </a:lnTo>
                <a:lnTo>
                  <a:pt x="16235" y="256003"/>
                </a:lnTo>
                <a:lnTo>
                  <a:pt x="0" y="300393"/>
                </a:lnTo>
                <a:lnTo>
                  <a:pt x="1832" y="315386"/>
                </a:lnTo>
                <a:lnTo>
                  <a:pt x="28635" y="359156"/>
                </a:lnTo>
                <a:lnTo>
                  <a:pt x="63399" y="387155"/>
                </a:lnTo>
                <a:lnTo>
                  <a:pt x="110879" y="414048"/>
                </a:lnTo>
                <a:lnTo>
                  <a:pt x="170390" y="439699"/>
                </a:lnTo>
                <a:lnTo>
                  <a:pt x="241243" y="463968"/>
                </a:lnTo>
                <a:lnTo>
                  <a:pt x="280709" y="475542"/>
                </a:lnTo>
                <a:lnTo>
                  <a:pt x="322754" y="486719"/>
                </a:lnTo>
                <a:lnTo>
                  <a:pt x="367291" y="497482"/>
                </a:lnTo>
                <a:lnTo>
                  <a:pt x="414235" y="507814"/>
                </a:lnTo>
                <a:lnTo>
                  <a:pt x="463500" y="517697"/>
                </a:lnTo>
                <a:lnTo>
                  <a:pt x="515001" y="527115"/>
                </a:lnTo>
                <a:lnTo>
                  <a:pt x="568651" y="536050"/>
                </a:lnTo>
                <a:lnTo>
                  <a:pt x="624365" y="544485"/>
                </a:lnTo>
                <a:lnTo>
                  <a:pt x="682056" y="552402"/>
                </a:lnTo>
                <a:lnTo>
                  <a:pt x="741640" y="559785"/>
                </a:lnTo>
                <a:lnTo>
                  <a:pt x="803030" y="566616"/>
                </a:lnTo>
                <a:lnTo>
                  <a:pt x="866141" y="572878"/>
                </a:lnTo>
                <a:lnTo>
                  <a:pt x="930886" y="578555"/>
                </a:lnTo>
                <a:lnTo>
                  <a:pt x="997181" y="583627"/>
                </a:lnTo>
                <a:lnTo>
                  <a:pt x="1064938" y="588080"/>
                </a:lnTo>
                <a:lnTo>
                  <a:pt x="1134073" y="591894"/>
                </a:lnTo>
                <a:lnTo>
                  <a:pt x="1204500" y="595054"/>
                </a:lnTo>
                <a:lnTo>
                  <a:pt x="1276132" y="597541"/>
                </a:lnTo>
                <a:lnTo>
                  <a:pt x="1348884" y="599339"/>
                </a:lnTo>
                <a:lnTo>
                  <a:pt x="1422671" y="600431"/>
                </a:lnTo>
                <a:lnTo>
                  <a:pt x="1497406" y="600798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50" name="Picture 2049">
            <a:extLst>
              <a:ext uri="{FF2B5EF4-FFF2-40B4-BE49-F238E27FC236}">
                <a16:creationId xmlns:a16="http://schemas.microsoft.com/office/drawing/2014/main" id="{121621DA-39FF-4ABC-9DC1-2CC39DB7FA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8242" y="4317159"/>
            <a:ext cx="3923169" cy="74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4" name="object 22">
            <a:extLst>
              <a:ext uri="{FF2B5EF4-FFF2-40B4-BE49-F238E27FC236}">
                <a16:creationId xmlns:a16="http://schemas.microsoft.com/office/drawing/2014/main" id="{B71F2CA2-1D9F-4258-A9CF-9D621C742358}"/>
              </a:ext>
            </a:extLst>
          </p:cNvPr>
          <p:cNvSpPr/>
          <p:nvPr/>
        </p:nvSpPr>
        <p:spPr>
          <a:xfrm>
            <a:off x="4711071" y="4676682"/>
            <a:ext cx="1185850" cy="281941"/>
          </a:xfrm>
          <a:custGeom>
            <a:avLst/>
            <a:gdLst/>
            <a:ahLst/>
            <a:cxnLst/>
            <a:rect l="l" t="t" r="r" b="b"/>
            <a:pathLst>
              <a:path w="2995295" h="601345">
                <a:moveTo>
                  <a:pt x="1497406" y="600798"/>
                </a:moveTo>
                <a:lnTo>
                  <a:pt x="1572141" y="600431"/>
                </a:lnTo>
                <a:lnTo>
                  <a:pt x="1645927" y="599339"/>
                </a:lnTo>
                <a:lnTo>
                  <a:pt x="1718679" y="597541"/>
                </a:lnTo>
                <a:lnTo>
                  <a:pt x="1790311" y="595054"/>
                </a:lnTo>
                <a:lnTo>
                  <a:pt x="1860737" y="591894"/>
                </a:lnTo>
                <a:lnTo>
                  <a:pt x="1929872" y="588080"/>
                </a:lnTo>
                <a:lnTo>
                  <a:pt x="1997629" y="583627"/>
                </a:lnTo>
                <a:lnTo>
                  <a:pt x="2063923" y="578555"/>
                </a:lnTo>
                <a:lnTo>
                  <a:pt x="2128668" y="572878"/>
                </a:lnTo>
                <a:lnTo>
                  <a:pt x="2191778" y="566616"/>
                </a:lnTo>
                <a:lnTo>
                  <a:pt x="2253168" y="559785"/>
                </a:lnTo>
                <a:lnTo>
                  <a:pt x="2312751" y="552402"/>
                </a:lnTo>
                <a:lnTo>
                  <a:pt x="2370443" y="544485"/>
                </a:lnTo>
                <a:lnTo>
                  <a:pt x="2426156" y="536050"/>
                </a:lnTo>
                <a:lnTo>
                  <a:pt x="2479805" y="527115"/>
                </a:lnTo>
                <a:lnTo>
                  <a:pt x="2531305" y="517697"/>
                </a:lnTo>
                <a:lnTo>
                  <a:pt x="2580570" y="507814"/>
                </a:lnTo>
                <a:lnTo>
                  <a:pt x="2627513" y="497482"/>
                </a:lnTo>
                <a:lnTo>
                  <a:pt x="2672050" y="486719"/>
                </a:lnTo>
                <a:lnTo>
                  <a:pt x="2714094" y="475542"/>
                </a:lnTo>
                <a:lnTo>
                  <a:pt x="2753559" y="463968"/>
                </a:lnTo>
                <a:lnTo>
                  <a:pt x="2790361" y="452015"/>
                </a:lnTo>
                <a:lnTo>
                  <a:pt x="2855627" y="427038"/>
                </a:lnTo>
                <a:lnTo>
                  <a:pt x="2909208" y="400748"/>
                </a:lnTo>
                <a:lnTo>
                  <a:pt x="2950415" y="373285"/>
                </a:lnTo>
                <a:lnTo>
                  <a:pt x="2978564" y="344785"/>
                </a:lnTo>
                <a:lnTo>
                  <a:pt x="2994799" y="300393"/>
                </a:lnTo>
                <a:lnTo>
                  <a:pt x="2992967" y="285400"/>
                </a:lnTo>
                <a:lnTo>
                  <a:pt x="2966165" y="241633"/>
                </a:lnTo>
                <a:lnTo>
                  <a:pt x="2931401" y="213636"/>
                </a:lnTo>
                <a:lnTo>
                  <a:pt x="2883921" y="186744"/>
                </a:lnTo>
                <a:lnTo>
                  <a:pt x="2824412" y="161095"/>
                </a:lnTo>
                <a:lnTo>
                  <a:pt x="2753559" y="136826"/>
                </a:lnTo>
                <a:lnTo>
                  <a:pt x="2714094" y="125253"/>
                </a:lnTo>
                <a:lnTo>
                  <a:pt x="2672050" y="114076"/>
                </a:lnTo>
                <a:lnTo>
                  <a:pt x="2627513" y="103314"/>
                </a:lnTo>
                <a:lnTo>
                  <a:pt x="2580570" y="92982"/>
                </a:lnTo>
                <a:lnTo>
                  <a:pt x="2531305" y="83099"/>
                </a:lnTo>
                <a:lnTo>
                  <a:pt x="2479805" y="73682"/>
                </a:lnTo>
                <a:lnTo>
                  <a:pt x="2426156" y="64747"/>
                </a:lnTo>
                <a:lnTo>
                  <a:pt x="2370443" y="56313"/>
                </a:lnTo>
                <a:lnTo>
                  <a:pt x="2312751" y="48395"/>
                </a:lnTo>
                <a:lnTo>
                  <a:pt x="2253168" y="41013"/>
                </a:lnTo>
                <a:lnTo>
                  <a:pt x="2191778" y="34181"/>
                </a:lnTo>
                <a:lnTo>
                  <a:pt x="2128668" y="27919"/>
                </a:lnTo>
                <a:lnTo>
                  <a:pt x="2063923" y="22243"/>
                </a:lnTo>
                <a:lnTo>
                  <a:pt x="1997629" y="17170"/>
                </a:lnTo>
                <a:lnTo>
                  <a:pt x="1929872" y="12718"/>
                </a:lnTo>
                <a:lnTo>
                  <a:pt x="1860737" y="8904"/>
                </a:lnTo>
                <a:lnTo>
                  <a:pt x="1790311" y="5744"/>
                </a:lnTo>
                <a:lnTo>
                  <a:pt x="1718679" y="3257"/>
                </a:lnTo>
                <a:lnTo>
                  <a:pt x="1645927" y="1459"/>
                </a:lnTo>
                <a:lnTo>
                  <a:pt x="1572141" y="367"/>
                </a:lnTo>
                <a:lnTo>
                  <a:pt x="1497406" y="0"/>
                </a:lnTo>
                <a:lnTo>
                  <a:pt x="1422671" y="367"/>
                </a:lnTo>
                <a:lnTo>
                  <a:pt x="1348884" y="1459"/>
                </a:lnTo>
                <a:lnTo>
                  <a:pt x="1276132" y="3257"/>
                </a:lnTo>
                <a:lnTo>
                  <a:pt x="1204500" y="5744"/>
                </a:lnTo>
                <a:lnTo>
                  <a:pt x="1134073" y="8904"/>
                </a:lnTo>
                <a:lnTo>
                  <a:pt x="1064938" y="12718"/>
                </a:lnTo>
                <a:lnTo>
                  <a:pt x="997181" y="17170"/>
                </a:lnTo>
                <a:lnTo>
                  <a:pt x="930886" y="22243"/>
                </a:lnTo>
                <a:lnTo>
                  <a:pt x="866141" y="27919"/>
                </a:lnTo>
                <a:lnTo>
                  <a:pt x="803030" y="34181"/>
                </a:lnTo>
                <a:lnTo>
                  <a:pt x="741640" y="41013"/>
                </a:lnTo>
                <a:lnTo>
                  <a:pt x="682056" y="48395"/>
                </a:lnTo>
                <a:lnTo>
                  <a:pt x="624365" y="56313"/>
                </a:lnTo>
                <a:lnTo>
                  <a:pt x="568651" y="64747"/>
                </a:lnTo>
                <a:lnTo>
                  <a:pt x="515001" y="73682"/>
                </a:lnTo>
                <a:lnTo>
                  <a:pt x="463500" y="83099"/>
                </a:lnTo>
                <a:lnTo>
                  <a:pt x="414235" y="92982"/>
                </a:lnTo>
                <a:lnTo>
                  <a:pt x="367291" y="103314"/>
                </a:lnTo>
                <a:lnTo>
                  <a:pt x="322754" y="114076"/>
                </a:lnTo>
                <a:lnTo>
                  <a:pt x="280709" y="125253"/>
                </a:lnTo>
                <a:lnTo>
                  <a:pt x="241243" y="136826"/>
                </a:lnTo>
                <a:lnTo>
                  <a:pt x="204441" y="148780"/>
                </a:lnTo>
                <a:lnTo>
                  <a:pt x="139174" y="173755"/>
                </a:lnTo>
                <a:lnTo>
                  <a:pt x="85593" y="200043"/>
                </a:lnTo>
                <a:lnTo>
                  <a:pt x="44384" y="227505"/>
                </a:lnTo>
                <a:lnTo>
                  <a:pt x="16235" y="256003"/>
                </a:lnTo>
                <a:lnTo>
                  <a:pt x="0" y="300393"/>
                </a:lnTo>
                <a:lnTo>
                  <a:pt x="1832" y="315386"/>
                </a:lnTo>
                <a:lnTo>
                  <a:pt x="28635" y="359156"/>
                </a:lnTo>
                <a:lnTo>
                  <a:pt x="63399" y="387155"/>
                </a:lnTo>
                <a:lnTo>
                  <a:pt x="110879" y="414048"/>
                </a:lnTo>
                <a:lnTo>
                  <a:pt x="170390" y="439699"/>
                </a:lnTo>
                <a:lnTo>
                  <a:pt x="241243" y="463968"/>
                </a:lnTo>
                <a:lnTo>
                  <a:pt x="280709" y="475542"/>
                </a:lnTo>
                <a:lnTo>
                  <a:pt x="322754" y="486719"/>
                </a:lnTo>
                <a:lnTo>
                  <a:pt x="367291" y="497482"/>
                </a:lnTo>
                <a:lnTo>
                  <a:pt x="414235" y="507814"/>
                </a:lnTo>
                <a:lnTo>
                  <a:pt x="463500" y="517697"/>
                </a:lnTo>
                <a:lnTo>
                  <a:pt x="515001" y="527115"/>
                </a:lnTo>
                <a:lnTo>
                  <a:pt x="568651" y="536050"/>
                </a:lnTo>
                <a:lnTo>
                  <a:pt x="624365" y="544485"/>
                </a:lnTo>
                <a:lnTo>
                  <a:pt x="682056" y="552402"/>
                </a:lnTo>
                <a:lnTo>
                  <a:pt x="741640" y="559785"/>
                </a:lnTo>
                <a:lnTo>
                  <a:pt x="803030" y="566616"/>
                </a:lnTo>
                <a:lnTo>
                  <a:pt x="866141" y="572878"/>
                </a:lnTo>
                <a:lnTo>
                  <a:pt x="930886" y="578555"/>
                </a:lnTo>
                <a:lnTo>
                  <a:pt x="997181" y="583627"/>
                </a:lnTo>
                <a:lnTo>
                  <a:pt x="1064938" y="588080"/>
                </a:lnTo>
                <a:lnTo>
                  <a:pt x="1134073" y="591894"/>
                </a:lnTo>
                <a:lnTo>
                  <a:pt x="1204500" y="595054"/>
                </a:lnTo>
                <a:lnTo>
                  <a:pt x="1276132" y="597541"/>
                </a:lnTo>
                <a:lnTo>
                  <a:pt x="1348884" y="599339"/>
                </a:lnTo>
                <a:lnTo>
                  <a:pt x="1422671" y="600431"/>
                </a:lnTo>
                <a:lnTo>
                  <a:pt x="1497406" y="600798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51" name="Picture 2050">
            <a:extLst>
              <a:ext uri="{FF2B5EF4-FFF2-40B4-BE49-F238E27FC236}">
                <a16:creationId xmlns:a16="http://schemas.microsoft.com/office/drawing/2014/main" id="{5CE99BC4-F756-4C69-A895-CCD8393E43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8241" y="5151960"/>
            <a:ext cx="3921905" cy="1391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6" name="object 22">
            <a:extLst>
              <a:ext uri="{FF2B5EF4-FFF2-40B4-BE49-F238E27FC236}">
                <a16:creationId xmlns:a16="http://schemas.microsoft.com/office/drawing/2014/main" id="{D791264A-6DF3-4EC8-AAC2-9DDA92A69235}"/>
              </a:ext>
            </a:extLst>
          </p:cNvPr>
          <p:cNvSpPr/>
          <p:nvPr/>
        </p:nvSpPr>
        <p:spPr>
          <a:xfrm>
            <a:off x="3358358" y="5482631"/>
            <a:ext cx="1576905" cy="281941"/>
          </a:xfrm>
          <a:custGeom>
            <a:avLst/>
            <a:gdLst/>
            <a:ahLst/>
            <a:cxnLst/>
            <a:rect l="l" t="t" r="r" b="b"/>
            <a:pathLst>
              <a:path w="2995295" h="601345">
                <a:moveTo>
                  <a:pt x="1497406" y="600798"/>
                </a:moveTo>
                <a:lnTo>
                  <a:pt x="1572141" y="600431"/>
                </a:lnTo>
                <a:lnTo>
                  <a:pt x="1645927" y="599339"/>
                </a:lnTo>
                <a:lnTo>
                  <a:pt x="1718679" y="597541"/>
                </a:lnTo>
                <a:lnTo>
                  <a:pt x="1790311" y="595054"/>
                </a:lnTo>
                <a:lnTo>
                  <a:pt x="1860737" y="591894"/>
                </a:lnTo>
                <a:lnTo>
                  <a:pt x="1929872" y="588080"/>
                </a:lnTo>
                <a:lnTo>
                  <a:pt x="1997629" y="583627"/>
                </a:lnTo>
                <a:lnTo>
                  <a:pt x="2063923" y="578555"/>
                </a:lnTo>
                <a:lnTo>
                  <a:pt x="2128668" y="572878"/>
                </a:lnTo>
                <a:lnTo>
                  <a:pt x="2191778" y="566616"/>
                </a:lnTo>
                <a:lnTo>
                  <a:pt x="2253168" y="559785"/>
                </a:lnTo>
                <a:lnTo>
                  <a:pt x="2312751" y="552402"/>
                </a:lnTo>
                <a:lnTo>
                  <a:pt x="2370443" y="544485"/>
                </a:lnTo>
                <a:lnTo>
                  <a:pt x="2426156" y="536050"/>
                </a:lnTo>
                <a:lnTo>
                  <a:pt x="2479805" y="527115"/>
                </a:lnTo>
                <a:lnTo>
                  <a:pt x="2531305" y="517697"/>
                </a:lnTo>
                <a:lnTo>
                  <a:pt x="2580570" y="507814"/>
                </a:lnTo>
                <a:lnTo>
                  <a:pt x="2627513" y="497482"/>
                </a:lnTo>
                <a:lnTo>
                  <a:pt x="2672050" y="486719"/>
                </a:lnTo>
                <a:lnTo>
                  <a:pt x="2714094" y="475542"/>
                </a:lnTo>
                <a:lnTo>
                  <a:pt x="2753559" y="463968"/>
                </a:lnTo>
                <a:lnTo>
                  <a:pt x="2790361" y="452015"/>
                </a:lnTo>
                <a:lnTo>
                  <a:pt x="2855627" y="427038"/>
                </a:lnTo>
                <a:lnTo>
                  <a:pt x="2909208" y="400748"/>
                </a:lnTo>
                <a:lnTo>
                  <a:pt x="2950415" y="373285"/>
                </a:lnTo>
                <a:lnTo>
                  <a:pt x="2978564" y="344785"/>
                </a:lnTo>
                <a:lnTo>
                  <a:pt x="2994799" y="300393"/>
                </a:lnTo>
                <a:lnTo>
                  <a:pt x="2992967" y="285400"/>
                </a:lnTo>
                <a:lnTo>
                  <a:pt x="2966165" y="241633"/>
                </a:lnTo>
                <a:lnTo>
                  <a:pt x="2931401" y="213636"/>
                </a:lnTo>
                <a:lnTo>
                  <a:pt x="2883921" y="186744"/>
                </a:lnTo>
                <a:lnTo>
                  <a:pt x="2824412" y="161095"/>
                </a:lnTo>
                <a:lnTo>
                  <a:pt x="2753559" y="136826"/>
                </a:lnTo>
                <a:lnTo>
                  <a:pt x="2714094" y="125253"/>
                </a:lnTo>
                <a:lnTo>
                  <a:pt x="2672050" y="114076"/>
                </a:lnTo>
                <a:lnTo>
                  <a:pt x="2627513" y="103314"/>
                </a:lnTo>
                <a:lnTo>
                  <a:pt x="2580570" y="92982"/>
                </a:lnTo>
                <a:lnTo>
                  <a:pt x="2531305" y="83099"/>
                </a:lnTo>
                <a:lnTo>
                  <a:pt x="2479805" y="73682"/>
                </a:lnTo>
                <a:lnTo>
                  <a:pt x="2426156" y="64747"/>
                </a:lnTo>
                <a:lnTo>
                  <a:pt x="2370443" y="56313"/>
                </a:lnTo>
                <a:lnTo>
                  <a:pt x="2312751" y="48395"/>
                </a:lnTo>
                <a:lnTo>
                  <a:pt x="2253168" y="41013"/>
                </a:lnTo>
                <a:lnTo>
                  <a:pt x="2191778" y="34181"/>
                </a:lnTo>
                <a:lnTo>
                  <a:pt x="2128668" y="27919"/>
                </a:lnTo>
                <a:lnTo>
                  <a:pt x="2063923" y="22243"/>
                </a:lnTo>
                <a:lnTo>
                  <a:pt x="1997629" y="17170"/>
                </a:lnTo>
                <a:lnTo>
                  <a:pt x="1929872" y="12718"/>
                </a:lnTo>
                <a:lnTo>
                  <a:pt x="1860737" y="8904"/>
                </a:lnTo>
                <a:lnTo>
                  <a:pt x="1790311" y="5744"/>
                </a:lnTo>
                <a:lnTo>
                  <a:pt x="1718679" y="3257"/>
                </a:lnTo>
                <a:lnTo>
                  <a:pt x="1645927" y="1459"/>
                </a:lnTo>
                <a:lnTo>
                  <a:pt x="1572141" y="367"/>
                </a:lnTo>
                <a:lnTo>
                  <a:pt x="1497406" y="0"/>
                </a:lnTo>
                <a:lnTo>
                  <a:pt x="1422671" y="367"/>
                </a:lnTo>
                <a:lnTo>
                  <a:pt x="1348884" y="1459"/>
                </a:lnTo>
                <a:lnTo>
                  <a:pt x="1276132" y="3257"/>
                </a:lnTo>
                <a:lnTo>
                  <a:pt x="1204500" y="5744"/>
                </a:lnTo>
                <a:lnTo>
                  <a:pt x="1134073" y="8904"/>
                </a:lnTo>
                <a:lnTo>
                  <a:pt x="1064938" y="12718"/>
                </a:lnTo>
                <a:lnTo>
                  <a:pt x="997181" y="17170"/>
                </a:lnTo>
                <a:lnTo>
                  <a:pt x="930886" y="22243"/>
                </a:lnTo>
                <a:lnTo>
                  <a:pt x="866141" y="27919"/>
                </a:lnTo>
                <a:lnTo>
                  <a:pt x="803030" y="34181"/>
                </a:lnTo>
                <a:lnTo>
                  <a:pt x="741640" y="41013"/>
                </a:lnTo>
                <a:lnTo>
                  <a:pt x="682056" y="48395"/>
                </a:lnTo>
                <a:lnTo>
                  <a:pt x="624365" y="56313"/>
                </a:lnTo>
                <a:lnTo>
                  <a:pt x="568651" y="64747"/>
                </a:lnTo>
                <a:lnTo>
                  <a:pt x="515001" y="73682"/>
                </a:lnTo>
                <a:lnTo>
                  <a:pt x="463500" y="83099"/>
                </a:lnTo>
                <a:lnTo>
                  <a:pt x="414235" y="92982"/>
                </a:lnTo>
                <a:lnTo>
                  <a:pt x="367291" y="103314"/>
                </a:lnTo>
                <a:lnTo>
                  <a:pt x="322754" y="114076"/>
                </a:lnTo>
                <a:lnTo>
                  <a:pt x="280709" y="125253"/>
                </a:lnTo>
                <a:lnTo>
                  <a:pt x="241243" y="136826"/>
                </a:lnTo>
                <a:lnTo>
                  <a:pt x="204441" y="148780"/>
                </a:lnTo>
                <a:lnTo>
                  <a:pt x="139174" y="173755"/>
                </a:lnTo>
                <a:lnTo>
                  <a:pt x="85593" y="200043"/>
                </a:lnTo>
                <a:lnTo>
                  <a:pt x="44384" y="227505"/>
                </a:lnTo>
                <a:lnTo>
                  <a:pt x="16235" y="256003"/>
                </a:lnTo>
                <a:lnTo>
                  <a:pt x="0" y="300393"/>
                </a:lnTo>
                <a:lnTo>
                  <a:pt x="1832" y="315386"/>
                </a:lnTo>
                <a:lnTo>
                  <a:pt x="28635" y="359156"/>
                </a:lnTo>
                <a:lnTo>
                  <a:pt x="63399" y="387155"/>
                </a:lnTo>
                <a:lnTo>
                  <a:pt x="110879" y="414048"/>
                </a:lnTo>
                <a:lnTo>
                  <a:pt x="170390" y="439699"/>
                </a:lnTo>
                <a:lnTo>
                  <a:pt x="241243" y="463968"/>
                </a:lnTo>
                <a:lnTo>
                  <a:pt x="280709" y="475542"/>
                </a:lnTo>
                <a:lnTo>
                  <a:pt x="322754" y="486719"/>
                </a:lnTo>
                <a:lnTo>
                  <a:pt x="367291" y="497482"/>
                </a:lnTo>
                <a:lnTo>
                  <a:pt x="414235" y="507814"/>
                </a:lnTo>
                <a:lnTo>
                  <a:pt x="463500" y="517697"/>
                </a:lnTo>
                <a:lnTo>
                  <a:pt x="515001" y="527115"/>
                </a:lnTo>
                <a:lnTo>
                  <a:pt x="568651" y="536050"/>
                </a:lnTo>
                <a:lnTo>
                  <a:pt x="624365" y="544485"/>
                </a:lnTo>
                <a:lnTo>
                  <a:pt x="682056" y="552402"/>
                </a:lnTo>
                <a:lnTo>
                  <a:pt x="741640" y="559785"/>
                </a:lnTo>
                <a:lnTo>
                  <a:pt x="803030" y="566616"/>
                </a:lnTo>
                <a:lnTo>
                  <a:pt x="866141" y="572878"/>
                </a:lnTo>
                <a:lnTo>
                  <a:pt x="930886" y="578555"/>
                </a:lnTo>
                <a:lnTo>
                  <a:pt x="997181" y="583627"/>
                </a:lnTo>
                <a:lnTo>
                  <a:pt x="1064938" y="588080"/>
                </a:lnTo>
                <a:lnTo>
                  <a:pt x="1134073" y="591894"/>
                </a:lnTo>
                <a:lnTo>
                  <a:pt x="1204500" y="595054"/>
                </a:lnTo>
                <a:lnTo>
                  <a:pt x="1276132" y="597541"/>
                </a:lnTo>
                <a:lnTo>
                  <a:pt x="1348884" y="599339"/>
                </a:lnTo>
                <a:lnTo>
                  <a:pt x="1422671" y="600431"/>
                </a:lnTo>
                <a:lnTo>
                  <a:pt x="1497406" y="600798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055C33-D377-4623-8618-A78DBAF9F89D}"/>
              </a:ext>
            </a:extLst>
          </p:cNvPr>
          <p:cNvGrpSpPr/>
          <p:nvPr/>
        </p:nvGrpSpPr>
        <p:grpSpPr>
          <a:xfrm>
            <a:off x="6790921" y="4829477"/>
            <a:ext cx="181435" cy="167418"/>
            <a:chOff x="6066728" y="5445042"/>
            <a:chExt cx="200082" cy="184625"/>
          </a:xfrm>
        </p:grpSpPr>
        <p:sp>
          <p:nvSpPr>
            <p:cNvPr id="48" name="object 48"/>
            <p:cNvSpPr/>
            <p:nvPr/>
          </p:nvSpPr>
          <p:spPr>
            <a:xfrm>
              <a:off x="6066728" y="546164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4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0" name="object 47">
              <a:extLst>
                <a:ext uri="{FF2B5EF4-FFF2-40B4-BE49-F238E27FC236}">
                  <a16:creationId xmlns:a16="http://schemas.microsoft.com/office/drawing/2014/main" id="{41F50C95-C361-4178-882D-2439B69EE609}"/>
                </a:ext>
              </a:extLst>
            </p:cNvPr>
            <p:cNvSpPr txBox="1"/>
            <p:nvPr/>
          </p:nvSpPr>
          <p:spPr>
            <a:xfrm>
              <a:off x="6098193" y="5445042"/>
              <a:ext cx="168617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14" dirty="0">
                  <a:solidFill>
                    <a:srgbClr val="FFFFFF"/>
                  </a:solidFill>
                  <a:latin typeface="Calibri"/>
                  <a:cs typeface="Calibri"/>
                </a:rPr>
                <a:t>3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2053" name="Group 2052">
            <a:extLst>
              <a:ext uri="{FF2B5EF4-FFF2-40B4-BE49-F238E27FC236}">
                <a16:creationId xmlns:a16="http://schemas.microsoft.com/office/drawing/2014/main" id="{6597A471-695B-4D89-AE02-EC1A1BCDEE41}"/>
              </a:ext>
            </a:extLst>
          </p:cNvPr>
          <p:cNvGrpSpPr/>
          <p:nvPr/>
        </p:nvGrpSpPr>
        <p:grpSpPr>
          <a:xfrm>
            <a:off x="6811058" y="5299096"/>
            <a:ext cx="159313" cy="167418"/>
            <a:chOff x="6116200" y="5868609"/>
            <a:chExt cx="175687" cy="184625"/>
          </a:xfrm>
        </p:grpSpPr>
        <p:sp>
          <p:nvSpPr>
            <p:cNvPr id="84" name="object 52">
              <a:extLst>
                <a:ext uri="{FF2B5EF4-FFF2-40B4-BE49-F238E27FC236}">
                  <a16:creationId xmlns:a16="http://schemas.microsoft.com/office/drawing/2014/main" id="{056B0C1F-2F0F-42C6-98C5-342133366B24}"/>
                </a:ext>
              </a:extLst>
            </p:cNvPr>
            <p:cNvSpPr/>
            <p:nvPr/>
          </p:nvSpPr>
          <p:spPr>
            <a:xfrm>
              <a:off x="6116200" y="5882918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3" name="object 47">
              <a:extLst>
                <a:ext uri="{FF2B5EF4-FFF2-40B4-BE49-F238E27FC236}">
                  <a16:creationId xmlns:a16="http://schemas.microsoft.com/office/drawing/2014/main" id="{2698DE35-ECD9-4FE9-B0B4-5F34421DE7B7}"/>
                </a:ext>
              </a:extLst>
            </p:cNvPr>
            <p:cNvSpPr txBox="1"/>
            <p:nvPr/>
          </p:nvSpPr>
          <p:spPr>
            <a:xfrm>
              <a:off x="6133772" y="5868609"/>
              <a:ext cx="158115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14" dirty="0">
                  <a:solidFill>
                    <a:srgbClr val="FFFFFF"/>
                  </a:solidFill>
                  <a:latin typeface="Calibri"/>
                  <a:cs typeface="Calibri"/>
                </a:rPr>
                <a:t>4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2055" name="Group 2054">
            <a:extLst>
              <a:ext uri="{FF2B5EF4-FFF2-40B4-BE49-F238E27FC236}">
                <a16:creationId xmlns:a16="http://schemas.microsoft.com/office/drawing/2014/main" id="{76230224-761D-4277-AF37-0E2E399DF225}"/>
              </a:ext>
            </a:extLst>
          </p:cNvPr>
          <p:cNvGrpSpPr/>
          <p:nvPr/>
        </p:nvGrpSpPr>
        <p:grpSpPr>
          <a:xfrm>
            <a:off x="6814978" y="6115379"/>
            <a:ext cx="143379" cy="167418"/>
            <a:chOff x="6127887" y="6833748"/>
            <a:chExt cx="158115" cy="184625"/>
          </a:xfrm>
        </p:grpSpPr>
        <p:sp>
          <p:nvSpPr>
            <p:cNvPr id="54" name="object 54"/>
            <p:cNvSpPr/>
            <p:nvPr/>
          </p:nvSpPr>
          <p:spPr>
            <a:xfrm>
              <a:off x="6127887" y="6833748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9" name="object 53">
              <a:extLst>
                <a:ext uri="{FF2B5EF4-FFF2-40B4-BE49-F238E27FC236}">
                  <a16:creationId xmlns:a16="http://schemas.microsoft.com/office/drawing/2014/main" id="{B05C9478-A715-4C8B-ADED-F24460884478}"/>
                </a:ext>
              </a:extLst>
            </p:cNvPr>
            <p:cNvSpPr txBox="1"/>
            <p:nvPr/>
          </p:nvSpPr>
          <p:spPr>
            <a:xfrm>
              <a:off x="6156224" y="6833748"/>
              <a:ext cx="95885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54" dirty="0">
                  <a:solidFill>
                    <a:srgbClr val="FFFFFF"/>
                  </a:solidFill>
                  <a:latin typeface="Calibri"/>
                  <a:cs typeface="Calibri"/>
                </a:rPr>
                <a:t>6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2056" name="TextBox 2055">
            <a:extLst>
              <a:ext uri="{FF2B5EF4-FFF2-40B4-BE49-F238E27FC236}">
                <a16:creationId xmlns:a16="http://schemas.microsoft.com/office/drawing/2014/main" id="{5987EC3C-5385-4A5E-B25C-D3FBD1464D47}"/>
              </a:ext>
            </a:extLst>
          </p:cNvPr>
          <p:cNvSpPr txBox="1"/>
          <p:nvPr/>
        </p:nvSpPr>
        <p:spPr>
          <a:xfrm>
            <a:off x="9421008" y="1463139"/>
            <a:ext cx="1403559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516" defTabSz="829178">
              <a:tabLst>
                <a:tab pos="2394251" algn="l"/>
              </a:tabLst>
            </a:pPr>
            <a:r>
              <a:rPr lang="en-US"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Scroll to the bottom  of the form and click  SAVE at any time to  save your progress.</a:t>
            </a:r>
          </a:p>
        </p:txBody>
      </p:sp>
      <p:sp>
        <p:nvSpPr>
          <p:cNvPr id="99" name="object 5">
            <a:extLst>
              <a:ext uri="{FF2B5EF4-FFF2-40B4-BE49-F238E27FC236}">
                <a16:creationId xmlns:a16="http://schemas.microsoft.com/office/drawing/2014/main" id="{A4F1E78E-9840-4BB6-88D6-4278AD833068}"/>
              </a:ext>
            </a:extLst>
          </p:cNvPr>
          <p:cNvSpPr txBox="1">
            <a:spLocks/>
          </p:cNvSpPr>
          <p:nvPr/>
        </p:nvSpPr>
        <p:spPr>
          <a:xfrm>
            <a:off x="6802427" y="63817"/>
            <a:ext cx="3910960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algn="r" defTabSz="829178"/>
            <a:r>
              <a:rPr lang="en-US" sz="1451" b="1" kern="0" spc="-91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Notifications and General Information</a:t>
            </a:r>
            <a:endParaRPr lang="en-US" sz="1451" kern="0" dirty="0">
              <a:solidFill>
                <a:srgbClr val="F79646">
                  <a:lumMod val="75000"/>
                </a:srgbClr>
              </a:solidFill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>
            <a:extLst>
              <a:ext uri="{FF2B5EF4-FFF2-40B4-BE49-F238E27FC236}">
                <a16:creationId xmlns:a16="http://schemas.microsoft.com/office/drawing/2014/main" id="{68A63B18-D72B-4DF2-949E-937CB2FB9111}"/>
              </a:ext>
            </a:extLst>
          </p:cNvPr>
          <p:cNvGrpSpPr/>
          <p:nvPr/>
        </p:nvGrpSpPr>
        <p:grpSpPr>
          <a:xfrm>
            <a:off x="1677748" y="586264"/>
            <a:ext cx="359311" cy="359311"/>
            <a:chOff x="465152" y="474673"/>
            <a:chExt cx="396240" cy="396240"/>
          </a:xfrm>
          <a:solidFill>
            <a:srgbClr val="FF0000"/>
          </a:solidFill>
        </p:grpSpPr>
        <p:sp>
          <p:nvSpPr>
            <p:cNvPr id="13" name="object 13"/>
            <p:cNvSpPr/>
            <p:nvPr/>
          </p:nvSpPr>
          <p:spPr>
            <a:xfrm>
              <a:off x="465152" y="47467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572124" y="482054"/>
              <a:ext cx="18224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995" b="1" spc="103" dirty="0">
                  <a:solidFill>
                    <a:srgbClr val="FFFFFF"/>
                  </a:solidFill>
                  <a:latin typeface="Calibri"/>
                  <a:cs typeface="Calibri"/>
                </a:rPr>
                <a:t>6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57A63595-9378-44A6-AEC5-2F2104ADB222}"/>
              </a:ext>
            </a:extLst>
          </p:cNvPr>
          <p:cNvGrpSpPr/>
          <p:nvPr/>
        </p:nvGrpSpPr>
        <p:grpSpPr>
          <a:xfrm>
            <a:off x="6340401" y="610089"/>
            <a:ext cx="359311" cy="359311"/>
            <a:chOff x="5788953" y="474673"/>
            <a:chExt cx="396240" cy="396240"/>
          </a:xfrm>
          <a:solidFill>
            <a:srgbClr val="FF0000"/>
          </a:solidFill>
        </p:grpSpPr>
        <p:sp>
          <p:nvSpPr>
            <p:cNvPr id="15" name="object 15"/>
            <p:cNvSpPr/>
            <p:nvPr/>
          </p:nvSpPr>
          <p:spPr>
            <a:xfrm>
              <a:off x="5788953" y="47467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5910555" y="482054"/>
              <a:ext cx="15303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995" b="1" spc="-103" dirty="0">
                  <a:solidFill>
                    <a:srgbClr val="FFFFFF"/>
                  </a:solidFill>
                  <a:latin typeface="Calibri"/>
                  <a:cs typeface="Calibri"/>
                </a:rPr>
                <a:t>7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18" name="object 18"/>
          <p:cNvSpPr/>
          <p:nvPr/>
        </p:nvSpPr>
        <p:spPr>
          <a:xfrm>
            <a:off x="5669350" y="48127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950760" y="48127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669350" y="52077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950760" y="52077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669350" y="56059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950760" y="56059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669350" y="59911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950760" y="59911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1910021" y="3609553"/>
            <a:ext cx="61037" cy="229752"/>
          </a:xfrm>
          <a:custGeom>
            <a:avLst/>
            <a:gdLst/>
            <a:ahLst/>
            <a:cxnLst/>
            <a:rect l="l" t="t" r="r" b="b"/>
            <a:pathLst>
              <a:path w="67309" h="253364">
                <a:moveTo>
                  <a:pt x="39535" y="0"/>
                </a:moveTo>
                <a:lnTo>
                  <a:pt x="27127" y="0"/>
                </a:lnTo>
                <a:lnTo>
                  <a:pt x="21310" y="1663"/>
                </a:lnTo>
                <a:lnTo>
                  <a:pt x="11087" y="8280"/>
                </a:lnTo>
                <a:lnTo>
                  <a:pt x="7099" y="12954"/>
                </a:lnTo>
                <a:lnTo>
                  <a:pt x="1422" y="25044"/>
                </a:lnTo>
                <a:lnTo>
                  <a:pt x="0" y="32092"/>
                </a:lnTo>
                <a:lnTo>
                  <a:pt x="0" y="40157"/>
                </a:lnTo>
                <a:lnTo>
                  <a:pt x="10388" y="92786"/>
                </a:lnTo>
                <a:lnTo>
                  <a:pt x="15211" y="109071"/>
                </a:lnTo>
                <a:lnTo>
                  <a:pt x="19297" y="123428"/>
                </a:lnTo>
                <a:lnTo>
                  <a:pt x="28908" y="165850"/>
                </a:lnTo>
                <a:lnTo>
                  <a:pt x="30848" y="186194"/>
                </a:lnTo>
                <a:lnTo>
                  <a:pt x="36588" y="186194"/>
                </a:lnTo>
                <a:lnTo>
                  <a:pt x="43256" y="140690"/>
                </a:lnTo>
                <a:lnTo>
                  <a:pt x="57975" y="89306"/>
                </a:lnTo>
                <a:lnTo>
                  <a:pt x="62050" y="74604"/>
                </a:lnTo>
                <a:lnTo>
                  <a:pt x="64958" y="61512"/>
                </a:lnTo>
                <a:lnTo>
                  <a:pt x="66703" y="50030"/>
                </a:lnTo>
                <a:lnTo>
                  <a:pt x="67284" y="40157"/>
                </a:lnTo>
                <a:lnTo>
                  <a:pt x="67236" y="32092"/>
                </a:lnTo>
                <a:lnTo>
                  <a:pt x="65735" y="25323"/>
                </a:lnTo>
                <a:lnTo>
                  <a:pt x="59524" y="13131"/>
                </a:lnTo>
                <a:lnTo>
                  <a:pt x="55397" y="8407"/>
                </a:lnTo>
                <a:lnTo>
                  <a:pt x="45059" y="1689"/>
                </a:lnTo>
                <a:lnTo>
                  <a:pt x="39535" y="0"/>
                </a:lnTo>
                <a:close/>
              </a:path>
              <a:path w="67309" h="253364">
                <a:moveTo>
                  <a:pt x="43916" y="198132"/>
                </a:moveTo>
                <a:lnTo>
                  <a:pt x="23558" y="198132"/>
                </a:lnTo>
                <a:lnTo>
                  <a:pt x="15760" y="200456"/>
                </a:lnTo>
                <a:lnTo>
                  <a:pt x="5003" y="209753"/>
                </a:lnTo>
                <a:lnTo>
                  <a:pt x="2324" y="216585"/>
                </a:lnTo>
                <a:lnTo>
                  <a:pt x="2324" y="234569"/>
                </a:lnTo>
                <a:lnTo>
                  <a:pt x="5003" y="241363"/>
                </a:lnTo>
                <a:lnTo>
                  <a:pt x="15760" y="250558"/>
                </a:lnTo>
                <a:lnTo>
                  <a:pt x="23558" y="252857"/>
                </a:lnTo>
                <a:lnTo>
                  <a:pt x="43916" y="252857"/>
                </a:lnTo>
                <a:lnTo>
                  <a:pt x="51701" y="250532"/>
                </a:lnTo>
                <a:lnTo>
                  <a:pt x="62547" y="241223"/>
                </a:lnTo>
                <a:lnTo>
                  <a:pt x="65224" y="234569"/>
                </a:lnTo>
                <a:lnTo>
                  <a:pt x="65265" y="216585"/>
                </a:lnTo>
                <a:lnTo>
                  <a:pt x="62547" y="209753"/>
                </a:lnTo>
                <a:lnTo>
                  <a:pt x="51701" y="200456"/>
                </a:lnTo>
                <a:lnTo>
                  <a:pt x="43916" y="19813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6713020" y="4885400"/>
            <a:ext cx="84070" cy="225721"/>
          </a:xfrm>
          <a:custGeom>
            <a:avLst/>
            <a:gdLst/>
            <a:ahLst/>
            <a:cxnLst/>
            <a:rect l="l" t="t" r="r" b="b"/>
            <a:pathLst>
              <a:path w="92710" h="248920">
                <a:moveTo>
                  <a:pt x="44488" y="0"/>
                </a:moveTo>
                <a:lnTo>
                  <a:pt x="9918" y="18453"/>
                </a:lnTo>
                <a:lnTo>
                  <a:pt x="9918" y="36436"/>
                </a:lnTo>
                <a:lnTo>
                  <a:pt x="44488" y="54724"/>
                </a:lnTo>
                <a:lnTo>
                  <a:pt x="52308" y="54288"/>
                </a:lnTo>
                <a:lnTo>
                  <a:pt x="79057" y="18453"/>
                </a:lnTo>
                <a:lnTo>
                  <a:pt x="76060" y="11633"/>
                </a:lnTo>
                <a:lnTo>
                  <a:pt x="44488" y="0"/>
                </a:lnTo>
                <a:close/>
              </a:path>
              <a:path w="92710" h="248920">
                <a:moveTo>
                  <a:pt x="92697" y="241693"/>
                </a:moveTo>
                <a:lnTo>
                  <a:pt x="0" y="241693"/>
                </a:lnTo>
                <a:lnTo>
                  <a:pt x="0" y="248361"/>
                </a:lnTo>
                <a:lnTo>
                  <a:pt x="40483" y="247194"/>
                </a:lnTo>
                <a:lnTo>
                  <a:pt x="92697" y="247194"/>
                </a:lnTo>
                <a:lnTo>
                  <a:pt x="92697" y="241693"/>
                </a:lnTo>
                <a:close/>
              </a:path>
              <a:path w="92710" h="248920">
                <a:moveTo>
                  <a:pt x="92697" y="247194"/>
                </a:moveTo>
                <a:lnTo>
                  <a:pt x="54535" y="247194"/>
                </a:lnTo>
                <a:lnTo>
                  <a:pt x="92697" y="248361"/>
                </a:lnTo>
                <a:lnTo>
                  <a:pt x="92697" y="247194"/>
                </a:lnTo>
                <a:close/>
              </a:path>
              <a:path w="92710" h="248920">
                <a:moveTo>
                  <a:pt x="0" y="83566"/>
                </a:moveTo>
                <a:lnTo>
                  <a:pt x="0" y="90220"/>
                </a:lnTo>
                <a:lnTo>
                  <a:pt x="6502" y="90220"/>
                </a:lnTo>
                <a:lnTo>
                  <a:pt x="11099" y="92417"/>
                </a:lnTo>
                <a:lnTo>
                  <a:pt x="16484" y="101206"/>
                </a:lnTo>
                <a:lnTo>
                  <a:pt x="17818" y="108318"/>
                </a:lnTo>
                <a:lnTo>
                  <a:pt x="17818" y="224790"/>
                </a:lnTo>
                <a:lnTo>
                  <a:pt x="4432" y="241693"/>
                </a:lnTo>
                <a:lnTo>
                  <a:pt x="88252" y="241693"/>
                </a:lnTo>
                <a:lnTo>
                  <a:pt x="74879" y="224790"/>
                </a:lnTo>
                <a:lnTo>
                  <a:pt x="74879" y="84493"/>
                </a:lnTo>
                <a:lnTo>
                  <a:pt x="13271" y="84493"/>
                </a:lnTo>
                <a:lnTo>
                  <a:pt x="6705" y="84175"/>
                </a:lnTo>
                <a:lnTo>
                  <a:pt x="0" y="83566"/>
                </a:lnTo>
                <a:close/>
              </a:path>
              <a:path w="92710" h="248920">
                <a:moveTo>
                  <a:pt x="74879" y="80149"/>
                </a:moveTo>
                <a:lnTo>
                  <a:pt x="63113" y="82049"/>
                </a:lnTo>
                <a:lnTo>
                  <a:pt x="49991" y="83407"/>
                </a:lnTo>
                <a:lnTo>
                  <a:pt x="35515" y="84221"/>
                </a:lnTo>
                <a:lnTo>
                  <a:pt x="19684" y="84493"/>
                </a:lnTo>
                <a:lnTo>
                  <a:pt x="74879" y="84493"/>
                </a:lnTo>
                <a:lnTo>
                  <a:pt x="74879" y="801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xfrm>
            <a:off x="13036402" y="5937523"/>
            <a:ext cx="128478" cy="158778"/>
          </a:xfrm>
          <a:prstGeom prst="rect">
            <a:avLst/>
          </a:prstGeom>
        </p:spPr>
        <p:txBody>
          <a:bodyPr vert="horz" wrap="square" lIns="0" tIns="19002" rIns="0" bIns="0" rtlCol="0">
            <a:spAutoFit/>
          </a:bodyPr>
          <a:lstStyle/>
          <a:p>
            <a:pPr marL="23033" defTabSz="829178">
              <a:spcBef>
                <a:spcPts val="150"/>
              </a:spcBef>
            </a:pPr>
            <a:fld id="{81D60167-4931-47E6-BA6A-407CBD079E47}" type="slidenum">
              <a:rPr spc="-91" dirty="0"/>
              <a:pPr marL="23033" defTabSz="829178">
                <a:spcBef>
                  <a:spcPts val="150"/>
                </a:spcBef>
              </a:pPr>
              <a:t>5</a:t>
            </a:fld>
            <a:endParaRPr spc="-91" dirty="0"/>
          </a:p>
        </p:txBody>
      </p:sp>
      <p:sp>
        <p:nvSpPr>
          <p:cNvPr id="60" name="object 60"/>
          <p:cNvSpPr txBox="1">
            <a:spLocks noGrp="1"/>
          </p:cNvSpPr>
          <p:nvPr>
            <p:ph type="ftr" sz="quarter" idx="5"/>
          </p:nvPr>
        </p:nvSpPr>
        <p:spPr>
          <a:xfrm>
            <a:off x="1737293" y="5971009"/>
            <a:ext cx="2170293" cy="114581"/>
          </a:xfrm>
          <a:prstGeom prst="rect">
            <a:avLst/>
          </a:prstGeom>
        </p:spPr>
        <p:txBody>
          <a:bodyPr vert="horz" wrap="square" lIns="0" tIns="16699" rIns="0" bIns="0" rtlCol="0">
            <a:spAutoFit/>
          </a:bodyPr>
          <a:lstStyle/>
          <a:p>
            <a:pPr marL="11516" defTabSz="829178">
              <a:spcBef>
                <a:spcPts val="131"/>
              </a:spcBef>
            </a:pPr>
            <a:r>
              <a:rPr b="1" spc="-14" dirty="0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spc="-50" dirty="0"/>
              <a:t>SUPPLIER </a:t>
            </a:r>
            <a:r>
              <a:rPr spc="-27" dirty="0"/>
              <a:t>GUIDANCE </a:t>
            </a:r>
            <a:r>
              <a:rPr spc="-45" dirty="0"/>
              <a:t>FOR </a:t>
            </a:r>
            <a:r>
              <a:rPr spc="-23" dirty="0"/>
              <a:t>NEW</a:t>
            </a:r>
            <a:r>
              <a:rPr spc="-118" dirty="0"/>
              <a:t> </a:t>
            </a:r>
            <a:r>
              <a:rPr spc="-54" dirty="0"/>
              <a:t>SUPPLIERS</a:t>
            </a:r>
          </a:p>
        </p:txBody>
      </p:sp>
      <p:sp>
        <p:nvSpPr>
          <p:cNvPr id="62" name="object 6">
            <a:extLst>
              <a:ext uri="{FF2B5EF4-FFF2-40B4-BE49-F238E27FC236}">
                <a16:creationId xmlns:a16="http://schemas.microsoft.com/office/drawing/2014/main" id="{816DF217-2521-4D02-A2B3-FDEB2A6A5B3E}"/>
              </a:ext>
            </a:extLst>
          </p:cNvPr>
          <p:cNvSpPr txBox="1"/>
          <p:nvPr/>
        </p:nvSpPr>
        <p:spPr>
          <a:xfrm>
            <a:off x="2156262" y="613180"/>
            <a:ext cx="3336028" cy="7325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sz="952" b="1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952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  <a:r>
              <a:rPr sz="952" b="1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</a:t>
            </a:r>
            <a:r>
              <a:rPr sz="952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</a:t>
            </a:r>
            <a:r>
              <a:rPr sz="952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</a:t>
            </a:r>
            <a:r>
              <a:rPr sz="952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</a:t>
            </a:r>
            <a:r>
              <a:rPr sz="952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been partially  completed </a:t>
            </a:r>
            <a:r>
              <a:rPr sz="952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sz="952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nl-NL" sz="952" b="1" spc="-1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Equinix</a:t>
            </a:r>
            <a:r>
              <a:rPr sz="952" spc="-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requestor. </a:t>
            </a:r>
            <a:r>
              <a:rPr sz="952" spc="-2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</a:t>
            </a:r>
            <a:r>
              <a:rPr sz="952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sure </a:t>
            </a:r>
            <a:r>
              <a:rPr sz="952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952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validate </a:t>
            </a:r>
            <a:r>
              <a:rPr sz="952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 </a:t>
            </a:r>
            <a:r>
              <a:rPr sz="952" b="1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name(s),</a:t>
            </a:r>
            <a:r>
              <a:rPr sz="952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sz="952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address,</a:t>
            </a:r>
            <a:r>
              <a:rPr sz="952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952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</a:t>
            </a:r>
            <a:r>
              <a:rPr sz="952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either</a:t>
            </a:r>
            <a:r>
              <a:rPr sz="952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952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</a:t>
            </a:r>
            <a:r>
              <a:rPr sz="952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  <a:r>
              <a:rPr sz="952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 </a:t>
            </a:r>
            <a:r>
              <a:rPr sz="952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 </a:t>
            </a:r>
            <a:r>
              <a:rPr sz="952" b="1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</a:t>
            </a:r>
            <a:r>
              <a:rPr sz="952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sz="952" spc="-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</a:t>
            </a:r>
            <a:r>
              <a:rPr sz="952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</a:t>
            </a:r>
            <a:r>
              <a:rPr sz="952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</a:t>
            </a:r>
            <a:r>
              <a:rPr sz="952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</a:t>
            </a:r>
            <a:r>
              <a:rPr sz="95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</a:t>
            </a:r>
            <a:r>
              <a:rPr sz="952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regarding </a:t>
            </a:r>
            <a:r>
              <a:rPr sz="952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 </a:t>
            </a:r>
            <a:r>
              <a:rPr sz="95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supplier</a:t>
            </a:r>
            <a:r>
              <a:rPr sz="952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record</a:t>
            </a:r>
            <a:r>
              <a:rPr sz="952" spc="-9" dirty="0">
                <a:solidFill>
                  <a:srgbClr val="364546"/>
                </a:solidFill>
                <a:latin typeface="Arial"/>
                <a:cs typeface="Arial"/>
              </a:rPr>
              <a:t>.</a:t>
            </a:r>
            <a:endParaRPr sz="952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9F4AE2E3-5F38-4142-8F53-6CDC922CC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682" y="1632446"/>
            <a:ext cx="4132925" cy="2755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4" name="object 54">
            <a:extLst>
              <a:ext uri="{FF2B5EF4-FFF2-40B4-BE49-F238E27FC236}">
                <a16:creationId xmlns:a16="http://schemas.microsoft.com/office/drawing/2014/main" id="{24084B79-0EE3-4DEA-A136-D50418D8E449}"/>
              </a:ext>
            </a:extLst>
          </p:cNvPr>
          <p:cNvSpPr txBox="1"/>
          <p:nvPr/>
        </p:nvSpPr>
        <p:spPr>
          <a:xfrm>
            <a:off x="2505213" y="4320530"/>
            <a:ext cx="3979483" cy="6979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489445" marR="164684" defTabSz="829178"/>
            <a:endParaRPr lang="en-US" sz="907" spc="-32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89445" marR="164684" defTabSz="829178"/>
            <a:r>
              <a:rPr sz="907" spc="-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US/Canada </a:t>
            </a:r>
            <a:r>
              <a:rPr sz="907" spc="-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default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 format, </a:t>
            </a:r>
            <a:r>
              <a:rPr sz="907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</a:t>
            </a: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changed </a:t>
            </a:r>
            <a:r>
              <a:rPr sz="907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 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Other.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10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country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code,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area/city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code,  </a:t>
            </a:r>
            <a:r>
              <a:rPr sz="907" b="1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local,</a:t>
            </a:r>
            <a:r>
              <a:rPr sz="907" b="1" spc="-15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907" b="1" spc="-15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7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  <a:r>
              <a:rPr sz="907" b="1" spc="-15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sz="907" b="1" spc="-15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7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needed.</a:t>
            </a:r>
            <a:endParaRPr lang="en-US" sz="907" b="1" spc="-73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89445" marR="164684" defTabSz="829178"/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57392CD-D972-43BD-A7CB-D0898747A3EE}"/>
              </a:ext>
            </a:extLst>
          </p:cNvPr>
          <p:cNvGrpSpPr/>
          <p:nvPr/>
        </p:nvGrpSpPr>
        <p:grpSpPr>
          <a:xfrm>
            <a:off x="2584993" y="4451654"/>
            <a:ext cx="359311" cy="359311"/>
            <a:chOff x="581605" y="4890746"/>
            <a:chExt cx="396240" cy="396240"/>
          </a:xfrm>
        </p:grpSpPr>
        <p:sp>
          <p:nvSpPr>
            <p:cNvPr id="65" name="object 56">
              <a:extLst>
                <a:ext uri="{FF2B5EF4-FFF2-40B4-BE49-F238E27FC236}">
                  <a16:creationId xmlns:a16="http://schemas.microsoft.com/office/drawing/2014/main" id="{0A23D39D-17C9-40A4-B80D-EA83565B8A4B}"/>
                </a:ext>
              </a:extLst>
            </p:cNvPr>
            <p:cNvSpPr/>
            <p:nvPr/>
          </p:nvSpPr>
          <p:spPr>
            <a:xfrm>
              <a:off x="581605" y="4890746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solidFill>
              <a:srgbClr val="005469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6" name="object 57">
              <a:extLst>
                <a:ext uri="{FF2B5EF4-FFF2-40B4-BE49-F238E27FC236}">
                  <a16:creationId xmlns:a16="http://schemas.microsoft.com/office/drawing/2014/main" id="{F038B8BE-CF02-43D7-9E25-D990C6B87582}"/>
                </a:ext>
              </a:extLst>
            </p:cNvPr>
            <p:cNvSpPr/>
            <p:nvPr/>
          </p:nvSpPr>
          <p:spPr>
            <a:xfrm>
              <a:off x="715357" y="4942744"/>
              <a:ext cx="128736" cy="248920"/>
            </a:xfrm>
            <a:custGeom>
              <a:avLst/>
              <a:gdLst/>
              <a:ahLst/>
              <a:cxnLst/>
              <a:rect l="l" t="t" r="r" b="b"/>
              <a:pathLst>
                <a:path w="92710" h="248920">
                  <a:moveTo>
                    <a:pt x="44488" y="0"/>
                  </a:moveTo>
                  <a:lnTo>
                    <a:pt x="9918" y="18453"/>
                  </a:lnTo>
                  <a:lnTo>
                    <a:pt x="9918" y="36436"/>
                  </a:lnTo>
                  <a:lnTo>
                    <a:pt x="44488" y="54724"/>
                  </a:lnTo>
                  <a:lnTo>
                    <a:pt x="52308" y="54288"/>
                  </a:lnTo>
                  <a:lnTo>
                    <a:pt x="79057" y="18453"/>
                  </a:lnTo>
                  <a:lnTo>
                    <a:pt x="76060" y="11633"/>
                  </a:lnTo>
                  <a:lnTo>
                    <a:pt x="44488" y="0"/>
                  </a:lnTo>
                  <a:close/>
                </a:path>
                <a:path w="92710" h="248920">
                  <a:moveTo>
                    <a:pt x="92697" y="241693"/>
                  </a:moveTo>
                  <a:lnTo>
                    <a:pt x="0" y="241693"/>
                  </a:lnTo>
                  <a:lnTo>
                    <a:pt x="0" y="248361"/>
                  </a:lnTo>
                  <a:lnTo>
                    <a:pt x="40483" y="247194"/>
                  </a:lnTo>
                  <a:lnTo>
                    <a:pt x="92697" y="247194"/>
                  </a:lnTo>
                  <a:lnTo>
                    <a:pt x="92697" y="241693"/>
                  </a:lnTo>
                  <a:close/>
                </a:path>
                <a:path w="92710" h="248920">
                  <a:moveTo>
                    <a:pt x="92697" y="247194"/>
                  </a:moveTo>
                  <a:lnTo>
                    <a:pt x="54535" y="247194"/>
                  </a:lnTo>
                  <a:lnTo>
                    <a:pt x="92697" y="248361"/>
                  </a:lnTo>
                  <a:lnTo>
                    <a:pt x="92697" y="247194"/>
                  </a:lnTo>
                  <a:close/>
                </a:path>
                <a:path w="92710" h="248920">
                  <a:moveTo>
                    <a:pt x="0" y="83566"/>
                  </a:moveTo>
                  <a:lnTo>
                    <a:pt x="0" y="90220"/>
                  </a:lnTo>
                  <a:lnTo>
                    <a:pt x="6502" y="90220"/>
                  </a:lnTo>
                  <a:lnTo>
                    <a:pt x="11099" y="92417"/>
                  </a:lnTo>
                  <a:lnTo>
                    <a:pt x="16484" y="101206"/>
                  </a:lnTo>
                  <a:lnTo>
                    <a:pt x="17818" y="108318"/>
                  </a:lnTo>
                  <a:lnTo>
                    <a:pt x="17818" y="224790"/>
                  </a:lnTo>
                  <a:lnTo>
                    <a:pt x="4432" y="241693"/>
                  </a:lnTo>
                  <a:lnTo>
                    <a:pt x="88252" y="241693"/>
                  </a:lnTo>
                  <a:lnTo>
                    <a:pt x="74879" y="224790"/>
                  </a:lnTo>
                  <a:lnTo>
                    <a:pt x="74879" y="84493"/>
                  </a:lnTo>
                  <a:lnTo>
                    <a:pt x="13271" y="84493"/>
                  </a:lnTo>
                  <a:lnTo>
                    <a:pt x="6705" y="84175"/>
                  </a:lnTo>
                  <a:lnTo>
                    <a:pt x="0" y="83566"/>
                  </a:lnTo>
                  <a:close/>
                </a:path>
                <a:path w="92710" h="248920">
                  <a:moveTo>
                    <a:pt x="74879" y="80149"/>
                  </a:moveTo>
                  <a:lnTo>
                    <a:pt x="63113" y="82049"/>
                  </a:lnTo>
                  <a:lnTo>
                    <a:pt x="49991" y="83407"/>
                  </a:lnTo>
                  <a:lnTo>
                    <a:pt x="35515" y="84221"/>
                  </a:lnTo>
                  <a:lnTo>
                    <a:pt x="19684" y="84493"/>
                  </a:lnTo>
                  <a:lnTo>
                    <a:pt x="74879" y="84493"/>
                  </a:lnTo>
                  <a:lnTo>
                    <a:pt x="74879" y="8014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1" name="object 3">
            <a:extLst>
              <a:ext uri="{FF2B5EF4-FFF2-40B4-BE49-F238E27FC236}">
                <a16:creationId xmlns:a16="http://schemas.microsoft.com/office/drawing/2014/main" id="{5DF113C2-9EDF-4882-9427-98417E9C4A27}"/>
              </a:ext>
            </a:extLst>
          </p:cNvPr>
          <p:cNvSpPr txBox="1"/>
          <p:nvPr/>
        </p:nvSpPr>
        <p:spPr>
          <a:xfrm>
            <a:off x="2045993" y="5129279"/>
            <a:ext cx="2858940" cy="965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907" spc="-2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7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completed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7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include: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47" indent="-92131" defTabSz="829178">
              <a:spcBef>
                <a:spcPts val="512"/>
              </a:spcBef>
              <a:buFontTx/>
              <a:buChar char="•"/>
              <a:tabLst>
                <a:tab pos="103647" algn="l"/>
              </a:tabLst>
            </a:pPr>
            <a:r>
              <a:rPr sz="907" b="1" spc="-7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Street</a:t>
            </a:r>
            <a:r>
              <a:rPr sz="907" b="1" spc="-2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47" indent="-92131" defTabSz="829178">
              <a:buFontTx/>
              <a:buChar char="•"/>
              <a:tabLst>
                <a:tab pos="103647" algn="l"/>
              </a:tabLst>
            </a:pPr>
            <a:r>
              <a:rPr sz="907" b="1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Postal</a:t>
            </a:r>
            <a:r>
              <a:rPr sz="907" b="1" spc="-19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47" indent="-92131" defTabSz="829178">
              <a:buFontTx/>
              <a:buChar char="•"/>
              <a:tabLst>
                <a:tab pos="103647" algn="l"/>
              </a:tabLst>
            </a:pPr>
            <a:r>
              <a:rPr sz="907" b="1" spc="-7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r>
              <a:rPr lang="en-US" sz="907" b="1" spc="-7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(Complete city name)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47" indent="-92131" defTabSz="829178">
              <a:buFontTx/>
              <a:buChar char="•"/>
              <a:tabLst>
                <a:tab pos="103647" algn="l"/>
              </a:tabLst>
            </a:pPr>
            <a:r>
              <a:rPr sz="907" b="1" spc="-5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Country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16" defTabSz="829178">
              <a:spcBef>
                <a:spcPts val="512"/>
              </a:spcBef>
            </a:pPr>
            <a:r>
              <a:rPr sz="907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</a:t>
            </a:r>
            <a:r>
              <a:rPr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fields</a:t>
            </a:r>
            <a:r>
              <a:rPr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aren’t</a:t>
            </a:r>
            <a:r>
              <a:rPr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populated,</a:t>
            </a:r>
            <a:r>
              <a:rPr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2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</a:t>
            </a:r>
            <a:r>
              <a:rPr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</a:t>
            </a:r>
            <a:r>
              <a:rPr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sz="907" spc="-12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rejected.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4C2CF177-3C53-47B8-88E7-6BFA0A78A7C8}"/>
              </a:ext>
            </a:extLst>
          </p:cNvPr>
          <p:cNvGrpSpPr/>
          <p:nvPr/>
        </p:nvGrpSpPr>
        <p:grpSpPr>
          <a:xfrm>
            <a:off x="1756659" y="5111123"/>
            <a:ext cx="143379" cy="167418"/>
            <a:chOff x="993198" y="598108"/>
            <a:chExt cx="158115" cy="184625"/>
          </a:xfrm>
        </p:grpSpPr>
        <p:sp>
          <p:nvSpPr>
            <p:cNvPr id="85" name="object 30">
              <a:extLst>
                <a:ext uri="{FF2B5EF4-FFF2-40B4-BE49-F238E27FC236}">
                  <a16:creationId xmlns:a16="http://schemas.microsoft.com/office/drawing/2014/main" id="{9AD4B417-FAE2-4E6F-BBBA-4D0FDD3EFA99}"/>
                </a:ext>
              </a:extLst>
            </p:cNvPr>
            <p:cNvSpPr/>
            <p:nvPr/>
          </p:nvSpPr>
          <p:spPr>
            <a:xfrm>
              <a:off x="993198" y="615012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5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4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6" name="object 31">
              <a:extLst>
                <a:ext uri="{FF2B5EF4-FFF2-40B4-BE49-F238E27FC236}">
                  <a16:creationId xmlns:a16="http://schemas.microsoft.com/office/drawing/2014/main" id="{87FB3458-B5E1-4DA5-95FD-9734767A8BBA}"/>
                </a:ext>
              </a:extLst>
            </p:cNvPr>
            <p:cNvSpPr txBox="1"/>
            <p:nvPr/>
          </p:nvSpPr>
          <p:spPr>
            <a:xfrm>
              <a:off x="1027733" y="598108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pic>
        <p:nvPicPr>
          <p:cNvPr id="87" name="Picture 86">
            <a:extLst>
              <a:ext uri="{FF2B5EF4-FFF2-40B4-BE49-F238E27FC236}">
                <a16:creationId xmlns:a16="http://schemas.microsoft.com/office/drawing/2014/main" id="{4FC0F1BB-D0C3-45EF-BAF1-F232B23DA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7090" y="1393060"/>
            <a:ext cx="3437372" cy="866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8" name="object 6">
            <a:extLst>
              <a:ext uri="{FF2B5EF4-FFF2-40B4-BE49-F238E27FC236}">
                <a16:creationId xmlns:a16="http://schemas.microsoft.com/office/drawing/2014/main" id="{B9D9709B-E5A7-4032-82C4-16679C775D4F}"/>
              </a:ext>
            </a:extLst>
          </p:cNvPr>
          <p:cNvSpPr txBox="1"/>
          <p:nvPr/>
        </p:nvSpPr>
        <p:spPr>
          <a:xfrm>
            <a:off x="6859598" y="603122"/>
            <a:ext cx="3336028" cy="2930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lang="en-US" sz="952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952" b="1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Ordering Information </a:t>
            </a:r>
            <a:r>
              <a:rPr lang="en-US" sz="952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Section, the Sales Contact Name and PO Email address are </a:t>
            </a:r>
            <a:endParaRPr sz="952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D5BEADF9-9E3C-4F94-BE7D-E24CCA6111A4}"/>
              </a:ext>
            </a:extLst>
          </p:cNvPr>
          <p:cNvSpPr/>
          <p:nvPr/>
        </p:nvSpPr>
        <p:spPr>
          <a:xfrm>
            <a:off x="7079374" y="2644997"/>
            <a:ext cx="2955070" cy="379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8867" marR="4607" indent="-177352" defTabSz="829178">
              <a:lnSpc>
                <a:spcPct val="97600"/>
              </a:lnSpc>
              <a:spcBef>
                <a:spcPts val="856"/>
              </a:spcBef>
              <a:buClr>
                <a:srgbClr val="FFFFFF"/>
              </a:buClr>
              <a:buSzPct val="120000"/>
              <a:buFont typeface="Calibri"/>
              <a:buAutoNum type="arabicPlain" startAt="4"/>
              <a:tabLst>
                <a:tab pos="189444" algn="l"/>
              </a:tabLst>
            </a:pPr>
            <a:r>
              <a:rPr lang="en-US" sz="952" b="1" spc="-73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Sales </a:t>
            </a:r>
            <a:r>
              <a:rPr lang="en-US" sz="952" b="1" spc="-82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</a:t>
            </a:r>
            <a:r>
              <a:rPr lang="en-US" sz="952" b="1" spc="-68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Name: </a:t>
            </a:r>
            <a:r>
              <a:rPr lang="en-US" sz="952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the name of the Account Manager, or similar</a:t>
            </a:r>
            <a:r>
              <a:rPr lang="en-US" sz="952" spc="-2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9093BC80-368F-494C-8A75-0D344024C6C5}"/>
              </a:ext>
            </a:extLst>
          </p:cNvPr>
          <p:cNvGrpSpPr/>
          <p:nvPr/>
        </p:nvGrpSpPr>
        <p:grpSpPr>
          <a:xfrm>
            <a:off x="6942827" y="2723398"/>
            <a:ext cx="143379" cy="167418"/>
            <a:chOff x="6093282" y="4549986"/>
            <a:chExt cx="158115" cy="184625"/>
          </a:xfrm>
        </p:grpSpPr>
        <p:sp>
          <p:nvSpPr>
            <p:cNvPr id="92" name="object 44">
              <a:extLst>
                <a:ext uri="{FF2B5EF4-FFF2-40B4-BE49-F238E27FC236}">
                  <a16:creationId xmlns:a16="http://schemas.microsoft.com/office/drawing/2014/main" id="{55EE8DBE-A482-4A36-9211-318589EA71B6}"/>
                </a:ext>
              </a:extLst>
            </p:cNvPr>
            <p:cNvSpPr/>
            <p:nvPr/>
          </p:nvSpPr>
          <p:spPr>
            <a:xfrm>
              <a:off x="6093282" y="4559237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4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3" name="object 45">
              <a:extLst>
                <a:ext uri="{FF2B5EF4-FFF2-40B4-BE49-F238E27FC236}">
                  <a16:creationId xmlns:a16="http://schemas.microsoft.com/office/drawing/2014/main" id="{E56E034C-16EE-4DF8-8437-D56D6540A806}"/>
                </a:ext>
              </a:extLst>
            </p:cNvPr>
            <p:cNvSpPr txBox="1"/>
            <p:nvPr/>
          </p:nvSpPr>
          <p:spPr>
            <a:xfrm>
              <a:off x="6120347" y="4549986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3B784E5D-65B2-4CDB-80E2-86DA5A5C353A}"/>
              </a:ext>
            </a:extLst>
          </p:cNvPr>
          <p:cNvGrpSpPr/>
          <p:nvPr/>
        </p:nvGrpSpPr>
        <p:grpSpPr>
          <a:xfrm>
            <a:off x="6960493" y="3207088"/>
            <a:ext cx="143379" cy="167418"/>
            <a:chOff x="6125108" y="4973701"/>
            <a:chExt cx="158115" cy="184625"/>
          </a:xfrm>
        </p:grpSpPr>
        <p:sp>
          <p:nvSpPr>
            <p:cNvPr id="95" name="object 46">
              <a:extLst>
                <a:ext uri="{FF2B5EF4-FFF2-40B4-BE49-F238E27FC236}">
                  <a16:creationId xmlns:a16="http://schemas.microsoft.com/office/drawing/2014/main" id="{10CA1EBE-B6D8-4528-8191-BABD58C488D9}"/>
                </a:ext>
              </a:extLst>
            </p:cNvPr>
            <p:cNvSpPr/>
            <p:nvPr/>
          </p:nvSpPr>
          <p:spPr>
            <a:xfrm>
              <a:off x="6125108" y="4990407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4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6" name="object 47">
              <a:extLst>
                <a:ext uri="{FF2B5EF4-FFF2-40B4-BE49-F238E27FC236}">
                  <a16:creationId xmlns:a16="http://schemas.microsoft.com/office/drawing/2014/main" id="{F0E4DB5D-74D8-4335-8B12-049C5F0EA68E}"/>
                </a:ext>
              </a:extLst>
            </p:cNvPr>
            <p:cNvSpPr txBox="1"/>
            <p:nvPr/>
          </p:nvSpPr>
          <p:spPr>
            <a:xfrm>
              <a:off x="6156104" y="4973701"/>
              <a:ext cx="10541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14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97" name="Rectangle 96">
            <a:extLst>
              <a:ext uri="{FF2B5EF4-FFF2-40B4-BE49-F238E27FC236}">
                <a16:creationId xmlns:a16="http://schemas.microsoft.com/office/drawing/2014/main" id="{75349253-263D-47DF-AE59-5B5596E43E97}"/>
              </a:ext>
            </a:extLst>
          </p:cNvPr>
          <p:cNvSpPr/>
          <p:nvPr/>
        </p:nvSpPr>
        <p:spPr>
          <a:xfrm>
            <a:off x="7086206" y="3165786"/>
            <a:ext cx="3109421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8867" marR="161805" indent="-172745" defTabSz="829178">
              <a:lnSpc>
                <a:spcPts val="1052"/>
              </a:lnSpc>
              <a:spcBef>
                <a:spcPts val="993"/>
              </a:spcBef>
              <a:buClr>
                <a:srgbClr val="FFFFFF"/>
              </a:buClr>
              <a:buSzPct val="120000"/>
              <a:buFont typeface="Calibri"/>
              <a:buAutoNum type="arabicPlain" startAt="4"/>
              <a:tabLst>
                <a:tab pos="189444" algn="l"/>
              </a:tabLst>
            </a:pPr>
            <a:r>
              <a:rPr lang="en-US" sz="952" b="1" spc="-86" dirty="0">
                <a:solidFill>
                  <a:srgbClr val="00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Purchase Order Email</a:t>
            </a:r>
            <a:r>
              <a:rPr lang="en-US" sz="952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Enter the email address you would prefer the Purchase Orders are delivered to</a:t>
            </a:r>
            <a:endParaRPr lang="en-US" sz="952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object 5">
            <a:extLst>
              <a:ext uri="{FF2B5EF4-FFF2-40B4-BE49-F238E27FC236}">
                <a16:creationId xmlns:a16="http://schemas.microsoft.com/office/drawing/2014/main" id="{7E603534-7D90-44B7-8AB3-3725730A11B2}"/>
              </a:ext>
            </a:extLst>
          </p:cNvPr>
          <p:cNvSpPr txBox="1">
            <a:spLocks/>
          </p:cNvSpPr>
          <p:nvPr/>
        </p:nvSpPr>
        <p:spPr>
          <a:xfrm>
            <a:off x="6859598" y="130002"/>
            <a:ext cx="3910960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algn="r" defTabSz="829178"/>
            <a:r>
              <a:rPr lang="en-US" sz="1451" b="1" kern="0" spc="-91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Contact  and Ordering Information</a:t>
            </a:r>
            <a:endParaRPr lang="en-US" sz="1451" kern="0" dirty="0">
              <a:solidFill>
                <a:srgbClr val="F79646">
                  <a:lumMod val="75000"/>
                </a:srgbClr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1789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164836" y="470791"/>
            <a:ext cx="3450305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907" spc="-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73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button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remit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907" b="1" spc="-14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r>
              <a:rPr sz="907" b="1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16" defTabSz="829178"/>
            <a:r>
              <a:rPr sz="907" b="1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banking</a:t>
            </a:r>
            <a:r>
              <a:rPr sz="907" b="1" spc="-20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7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details.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48493" y="4023131"/>
            <a:ext cx="1709310" cy="2930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952" spc="-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952" spc="-10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pop-up</a:t>
            </a:r>
            <a:r>
              <a:rPr sz="952" spc="-10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window</a:t>
            </a:r>
            <a:r>
              <a:rPr sz="952" spc="-10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spc="-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displays.</a:t>
            </a:r>
            <a:endParaRPr sz="952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16" defTabSz="829178"/>
            <a:r>
              <a:rPr lang="nl-NL" sz="952" spc="-10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sz="952" b="1" spc="-86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</a:t>
            </a:r>
            <a:r>
              <a:rPr lang="en-US" sz="952" b="1" spc="-86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222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86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r>
              <a:rPr sz="952" b="1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952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A434F8D-0B4D-495F-AA48-5DFD0EF94194}"/>
              </a:ext>
            </a:extLst>
          </p:cNvPr>
          <p:cNvGrpSpPr/>
          <p:nvPr/>
        </p:nvGrpSpPr>
        <p:grpSpPr>
          <a:xfrm>
            <a:off x="1697796" y="412644"/>
            <a:ext cx="359311" cy="359311"/>
            <a:chOff x="465152" y="474673"/>
            <a:chExt cx="396240" cy="396240"/>
          </a:xfrm>
          <a:solidFill>
            <a:srgbClr val="FF0000"/>
          </a:solidFill>
        </p:grpSpPr>
        <p:sp>
          <p:nvSpPr>
            <p:cNvPr id="12" name="object 12"/>
            <p:cNvSpPr/>
            <p:nvPr/>
          </p:nvSpPr>
          <p:spPr>
            <a:xfrm>
              <a:off x="465152" y="47467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513434" y="534294"/>
              <a:ext cx="289560" cy="27697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632" b="1" spc="-73" dirty="0">
                  <a:solidFill>
                    <a:srgbClr val="FFFFFF"/>
                  </a:solidFill>
                  <a:latin typeface="Calibri"/>
                  <a:cs typeface="Calibri"/>
                </a:rPr>
                <a:t>10</a:t>
              </a:r>
              <a:endParaRPr sz="1632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E7AF3D2-FFB7-4BA1-85BB-77B2C19C0F06}"/>
              </a:ext>
            </a:extLst>
          </p:cNvPr>
          <p:cNvGrpSpPr/>
          <p:nvPr/>
        </p:nvGrpSpPr>
        <p:grpSpPr>
          <a:xfrm>
            <a:off x="6217549" y="412643"/>
            <a:ext cx="359311" cy="359311"/>
            <a:chOff x="5788953" y="474673"/>
            <a:chExt cx="396240" cy="396240"/>
          </a:xfrm>
          <a:solidFill>
            <a:srgbClr val="FF0000"/>
          </a:solidFill>
        </p:grpSpPr>
        <p:sp>
          <p:nvSpPr>
            <p:cNvPr id="14" name="object 14"/>
            <p:cNvSpPr/>
            <p:nvPr/>
          </p:nvSpPr>
          <p:spPr>
            <a:xfrm>
              <a:off x="5788953" y="47467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5874678" y="510463"/>
              <a:ext cx="224790" cy="30787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814" b="1" spc="-304" dirty="0">
                  <a:solidFill>
                    <a:srgbClr val="FFFFFF"/>
                  </a:solidFill>
                  <a:latin typeface="Calibri"/>
                  <a:cs typeface="Calibri"/>
                </a:rPr>
                <a:t>11</a:t>
              </a:r>
              <a:endParaRPr sz="1814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990755" y="2601273"/>
            <a:ext cx="2759217" cy="3176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Legal</a:t>
            </a:r>
            <a:r>
              <a:rPr sz="907" b="1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Entity</a:t>
            </a:r>
            <a:r>
              <a:rPr sz="907" b="1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  <a:r>
              <a:rPr sz="907" b="1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Country</a:t>
            </a:r>
            <a:r>
              <a:rPr sz="907" spc="-6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16" defTabSz="829178">
              <a:spcBef>
                <a:spcPts val="254"/>
              </a:spcBef>
            </a:pP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sz="907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fields</a:t>
            </a:r>
            <a:r>
              <a:rPr sz="907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sz="907" spc="-13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required.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698181" y="3337711"/>
            <a:ext cx="3945509" cy="0"/>
          </a:xfrm>
          <a:custGeom>
            <a:avLst/>
            <a:gdLst/>
            <a:ahLst/>
            <a:cxnLst/>
            <a:rect l="l" t="t" r="r" b="b"/>
            <a:pathLst>
              <a:path w="4351020">
                <a:moveTo>
                  <a:pt x="4350448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514310" y="3350626"/>
            <a:ext cx="3945509" cy="0"/>
          </a:xfrm>
          <a:custGeom>
            <a:avLst/>
            <a:gdLst/>
            <a:ahLst/>
            <a:cxnLst/>
            <a:rect l="l" t="t" r="r" b="b"/>
            <a:pathLst>
              <a:path w="4351020">
                <a:moveTo>
                  <a:pt x="4350448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598F290-F13F-4D0C-8550-7707EEF886A9}"/>
              </a:ext>
            </a:extLst>
          </p:cNvPr>
          <p:cNvGrpSpPr/>
          <p:nvPr/>
        </p:nvGrpSpPr>
        <p:grpSpPr>
          <a:xfrm>
            <a:off x="6704300" y="2567673"/>
            <a:ext cx="143379" cy="168863"/>
            <a:chOff x="6326468" y="525772"/>
            <a:chExt cx="158115" cy="186218"/>
          </a:xfrm>
        </p:grpSpPr>
        <p:sp>
          <p:nvSpPr>
            <p:cNvPr id="25" name="object 25"/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6358208" y="525772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6954034" y="3027748"/>
            <a:ext cx="982922" cy="1674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1632" b="1" spc="20" baseline="462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sz="907" b="1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73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Continue</a:t>
            </a:r>
            <a:r>
              <a:rPr sz="907" b="1" spc="-73" dirty="0">
                <a:solidFill>
                  <a:srgbClr val="F79646">
                    <a:lumMod val="75000"/>
                  </a:srgbClr>
                </a:solidFill>
                <a:latin typeface="Arial Black"/>
                <a:cs typeface="Arial Black"/>
              </a:rPr>
              <a:t>.</a:t>
            </a:r>
            <a:endParaRPr sz="907" dirty="0">
              <a:solidFill>
                <a:srgbClr val="F79646">
                  <a:lumMod val="75000"/>
                </a:srgbClr>
              </a:solidFill>
              <a:latin typeface="Arial Black"/>
              <a:cs typeface="Arial Black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847093" y="5822547"/>
            <a:ext cx="3017655" cy="5085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8139" indent="-154319" defTabSz="829178">
              <a:buClr>
                <a:srgbClr val="FFFFFF"/>
              </a:buClr>
              <a:buSzPct val="120000"/>
              <a:buFont typeface="Calibri"/>
              <a:buAutoNum type="arabicPlain" startAt="3"/>
              <a:tabLst>
                <a:tab pos="168715" algn="l"/>
              </a:tabLst>
            </a:pPr>
            <a:r>
              <a:rPr lang="en-US"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the </a:t>
            </a:r>
            <a:r>
              <a:rPr lang="en-US" sz="907" b="1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 Reg </a:t>
            </a:r>
            <a:r>
              <a:rPr lang="en-US" sz="907" b="1" spc="-14" dirty="0" err="1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US" sz="907" b="1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companies Registration number, Listed in the Companies Commercial Register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68139" indent="-156622" defTabSz="829178">
              <a:spcBef>
                <a:spcPts val="657"/>
              </a:spcBef>
              <a:buClr>
                <a:srgbClr val="FFFFFF"/>
              </a:buClr>
              <a:buSzPct val="120000"/>
              <a:buFont typeface="Calibri"/>
              <a:buAutoNum type="arabicPlain" startAt="3"/>
              <a:tabLst>
                <a:tab pos="168715" algn="l"/>
              </a:tabLst>
            </a:pPr>
            <a:r>
              <a:rPr sz="907" spc="-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sz="907" spc="-18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109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 </a:t>
            </a:r>
            <a:r>
              <a:rPr sz="907" b="1" spc="-127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sz="907" b="1" spc="-73" dirty="0">
                <a:solidFill>
                  <a:srgbClr val="F7964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Continue</a:t>
            </a:r>
            <a:r>
              <a:rPr sz="907" b="1" spc="-7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xfrm>
            <a:off x="13036402" y="5937523"/>
            <a:ext cx="128478" cy="158778"/>
          </a:xfrm>
          <a:prstGeom prst="rect">
            <a:avLst/>
          </a:prstGeom>
        </p:spPr>
        <p:txBody>
          <a:bodyPr vert="horz" wrap="square" lIns="0" tIns="19002" rIns="0" bIns="0" rtlCol="0">
            <a:spAutoFit/>
          </a:bodyPr>
          <a:lstStyle/>
          <a:p>
            <a:pPr marL="23033" defTabSz="829178">
              <a:spcBef>
                <a:spcPts val="150"/>
              </a:spcBef>
            </a:pPr>
            <a:fld id="{81D60167-4931-47E6-BA6A-407CBD079E47}" type="slidenum">
              <a:rPr spc="-91" dirty="0"/>
              <a:pPr marL="23033" defTabSz="829178">
                <a:spcBef>
                  <a:spcPts val="150"/>
                </a:spcBef>
              </a:pPr>
              <a:t>6</a:t>
            </a:fld>
            <a:endParaRPr spc="-91" dirty="0"/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xfrm>
            <a:off x="1737293" y="5971009"/>
            <a:ext cx="2170293" cy="114581"/>
          </a:xfrm>
          <a:prstGeom prst="rect">
            <a:avLst/>
          </a:prstGeom>
        </p:spPr>
        <p:txBody>
          <a:bodyPr vert="horz" wrap="square" lIns="0" tIns="16699" rIns="0" bIns="0" rtlCol="0">
            <a:spAutoFit/>
          </a:bodyPr>
          <a:lstStyle/>
          <a:p>
            <a:pPr marL="11516" defTabSz="829178">
              <a:spcBef>
                <a:spcPts val="131"/>
              </a:spcBef>
            </a:pPr>
            <a:r>
              <a:rPr b="1" spc="-14" dirty="0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spc="-50" dirty="0"/>
              <a:t>SUPPLIER </a:t>
            </a:r>
            <a:r>
              <a:rPr spc="-27" dirty="0"/>
              <a:t>GUIDANCE </a:t>
            </a:r>
            <a:r>
              <a:rPr spc="-45" dirty="0"/>
              <a:t>FOR </a:t>
            </a:r>
            <a:r>
              <a:rPr spc="-23" dirty="0"/>
              <a:t>NEW</a:t>
            </a:r>
            <a:r>
              <a:rPr spc="-118" dirty="0"/>
              <a:t> </a:t>
            </a:r>
            <a:r>
              <a:rPr spc="-54" dirty="0"/>
              <a:t>SUPPLIERS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319D9CE4-7F61-4382-876F-35A3B1785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27" y="925443"/>
            <a:ext cx="3869207" cy="228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object 17"/>
          <p:cNvSpPr/>
          <p:nvPr/>
        </p:nvSpPr>
        <p:spPr>
          <a:xfrm>
            <a:off x="1635089" y="1305780"/>
            <a:ext cx="685800" cy="306336"/>
          </a:xfrm>
          <a:custGeom>
            <a:avLst/>
            <a:gdLst/>
            <a:ahLst/>
            <a:cxnLst/>
            <a:rect l="l" t="t" r="r" b="b"/>
            <a:pathLst>
              <a:path w="756285" h="337819">
                <a:moveTo>
                  <a:pt x="377913" y="337375"/>
                </a:moveTo>
                <a:lnTo>
                  <a:pt x="439212" y="335167"/>
                </a:lnTo>
                <a:lnTo>
                  <a:pt x="497362" y="328775"/>
                </a:lnTo>
                <a:lnTo>
                  <a:pt x="551585" y="318546"/>
                </a:lnTo>
                <a:lnTo>
                  <a:pt x="601103" y="304827"/>
                </a:lnTo>
                <a:lnTo>
                  <a:pt x="645137" y="287966"/>
                </a:lnTo>
                <a:lnTo>
                  <a:pt x="682911" y="268309"/>
                </a:lnTo>
                <a:lnTo>
                  <a:pt x="736561" y="222001"/>
                </a:lnTo>
                <a:lnTo>
                  <a:pt x="755827" y="168681"/>
                </a:lnTo>
                <a:lnTo>
                  <a:pt x="750881" y="141318"/>
                </a:lnTo>
                <a:lnTo>
                  <a:pt x="713644" y="91159"/>
                </a:lnTo>
                <a:lnTo>
                  <a:pt x="645137" y="49402"/>
                </a:lnTo>
                <a:lnTo>
                  <a:pt x="601103" y="32543"/>
                </a:lnTo>
                <a:lnTo>
                  <a:pt x="551585" y="18826"/>
                </a:lnTo>
                <a:lnTo>
                  <a:pt x="497362" y="8598"/>
                </a:lnTo>
                <a:lnTo>
                  <a:pt x="439212" y="2207"/>
                </a:lnTo>
                <a:lnTo>
                  <a:pt x="377913" y="0"/>
                </a:lnTo>
                <a:lnTo>
                  <a:pt x="316615" y="2207"/>
                </a:lnTo>
                <a:lnTo>
                  <a:pt x="258465" y="8598"/>
                </a:lnTo>
                <a:lnTo>
                  <a:pt x="204242" y="18826"/>
                </a:lnTo>
                <a:lnTo>
                  <a:pt x="154724" y="32543"/>
                </a:lnTo>
                <a:lnTo>
                  <a:pt x="110690" y="49402"/>
                </a:lnTo>
                <a:lnTo>
                  <a:pt x="72916" y="69057"/>
                </a:lnTo>
                <a:lnTo>
                  <a:pt x="19266" y="115362"/>
                </a:lnTo>
                <a:lnTo>
                  <a:pt x="0" y="168681"/>
                </a:lnTo>
                <a:lnTo>
                  <a:pt x="4946" y="196044"/>
                </a:lnTo>
                <a:lnTo>
                  <a:pt x="42182" y="246206"/>
                </a:lnTo>
                <a:lnTo>
                  <a:pt x="110690" y="287966"/>
                </a:lnTo>
                <a:lnTo>
                  <a:pt x="154724" y="304827"/>
                </a:lnTo>
                <a:lnTo>
                  <a:pt x="204242" y="318546"/>
                </a:lnTo>
                <a:lnTo>
                  <a:pt x="258465" y="328775"/>
                </a:lnTo>
                <a:lnTo>
                  <a:pt x="316615" y="335167"/>
                </a:lnTo>
                <a:lnTo>
                  <a:pt x="377913" y="337375"/>
                </a:lnTo>
                <a:close/>
              </a:path>
            </a:pathLst>
          </a:custGeom>
          <a:ln w="25399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B4D612DC-C26D-4256-AD1A-ABC15DE5B7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4380" y="3666603"/>
            <a:ext cx="2314772" cy="2462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object 20"/>
          <p:cNvSpPr/>
          <p:nvPr/>
        </p:nvSpPr>
        <p:spPr>
          <a:xfrm>
            <a:off x="3193875" y="4440377"/>
            <a:ext cx="914981" cy="232392"/>
          </a:xfrm>
          <a:custGeom>
            <a:avLst/>
            <a:gdLst/>
            <a:ahLst/>
            <a:cxnLst/>
            <a:rect l="l" t="t" r="r" b="b"/>
            <a:pathLst>
              <a:path w="1191260" h="382904">
                <a:moveTo>
                  <a:pt x="595604" y="382384"/>
                </a:moveTo>
                <a:lnTo>
                  <a:pt x="665064" y="381098"/>
                </a:lnTo>
                <a:lnTo>
                  <a:pt x="732171" y="377334"/>
                </a:lnTo>
                <a:lnTo>
                  <a:pt x="796477" y="371238"/>
                </a:lnTo>
                <a:lnTo>
                  <a:pt x="857536" y="362951"/>
                </a:lnTo>
                <a:lnTo>
                  <a:pt x="914900" y="352618"/>
                </a:lnTo>
                <a:lnTo>
                  <a:pt x="968124" y="340382"/>
                </a:lnTo>
                <a:lnTo>
                  <a:pt x="1016760" y="326386"/>
                </a:lnTo>
                <a:lnTo>
                  <a:pt x="1060361" y="310774"/>
                </a:lnTo>
                <a:lnTo>
                  <a:pt x="1098480" y="293690"/>
                </a:lnTo>
                <a:lnTo>
                  <a:pt x="1156486" y="255677"/>
                </a:lnTo>
                <a:lnTo>
                  <a:pt x="1187202" y="213494"/>
                </a:lnTo>
                <a:lnTo>
                  <a:pt x="1191209" y="191198"/>
                </a:lnTo>
                <a:lnTo>
                  <a:pt x="1187202" y="168899"/>
                </a:lnTo>
                <a:lnTo>
                  <a:pt x="1156486" y="126713"/>
                </a:lnTo>
                <a:lnTo>
                  <a:pt x="1098480" y="88697"/>
                </a:lnTo>
                <a:lnTo>
                  <a:pt x="1060361" y="71611"/>
                </a:lnTo>
                <a:lnTo>
                  <a:pt x="1016760" y="55999"/>
                </a:lnTo>
                <a:lnTo>
                  <a:pt x="968124" y="42002"/>
                </a:lnTo>
                <a:lnTo>
                  <a:pt x="914900" y="29766"/>
                </a:lnTo>
                <a:lnTo>
                  <a:pt x="857536" y="19432"/>
                </a:lnTo>
                <a:lnTo>
                  <a:pt x="796477" y="11146"/>
                </a:lnTo>
                <a:lnTo>
                  <a:pt x="732171" y="5049"/>
                </a:lnTo>
                <a:lnTo>
                  <a:pt x="665064" y="1286"/>
                </a:lnTo>
                <a:lnTo>
                  <a:pt x="595604" y="0"/>
                </a:lnTo>
                <a:lnTo>
                  <a:pt x="526144" y="1286"/>
                </a:lnTo>
                <a:lnTo>
                  <a:pt x="459038" y="5049"/>
                </a:lnTo>
                <a:lnTo>
                  <a:pt x="394731" y="11146"/>
                </a:lnTo>
                <a:lnTo>
                  <a:pt x="333673" y="19432"/>
                </a:lnTo>
                <a:lnTo>
                  <a:pt x="276308" y="29766"/>
                </a:lnTo>
                <a:lnTo>
                  <a:pt x="223084" y="42002"/>
                </a:lnTo>
                <a:lnTo>
                  <a:pt x="174448" y="55999"/>
                </a:lnTo>
                <a:lnTo>
                  <a:pt x="130847" y="71611"/>
                </a:lnTo>
                <a:lnTo>
                  <a:pt x="92728" y="88697"/>
                </a:lnTo>
                <a:lnTo>
                  <a:pt x="34722" y="126713"/>
                </a:lnTo>
                <a:lnTo>
                  <a:pt x="4007" y="168899"/>
                </a:lnTo>
                <a:lnTo>
                  <a:pt x="0" y="191198"/>
                </a:lnTo>
                <a:lnTo>
                  <a:pt x="4007" y="213494"/>
                </a:lnTo>
                <a:lnTo>
                  <a:pt x="34722" y="255677"/>
                </a:lnTo>
                <a:lnTo>
                  <a:pt x="92728" y="293690"/>
                </a:lnTo>
                <a:lnTo>
                  <a:pt x="130847" y="310774"/>
                </a:lnTo>
                <a:lnTo>
                  <a:pt x="174448" y="326386"/>
                </a:lnTo>
                <a:lnTo>
                  <a:pt x="223084" y="340382"/>
                </a:lnTo>
                <a:lnTo>
                  <a:pt x="276308" y="352618"/>
                </a:lnTo>
                <a:lnTo>
                  <a:pt x="333673" y="362951"/>
                </a:lnTo>
                <a:lnTo>
                  <a:pt x="394731" y="371238"/>
                </a:lnTo>
                <a:lnTo>
                  <a:pt x="459038" y="377334"/>
                </a:lnTo>
                <a:lnTo>
                  <a:pt x="526144" y="381098"/>
                </a:lnTo>
                <a:lnTo>
                  <a:pt x="595604" y="382384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751EF08F-4A63-458B-9E2E-B0CCF06423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4596" y="407480"/>
            <a:ext cx="3173661" cy="1889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object 21"/>
          <p:cNvSpPr/>
          <p:nvPr/>
        </p:nvSpPr>
        <p:spPr>
          <a:xfrm>
            <a:off x="7062932" y="1305270"/>
            <a:ext cx="2427076" cy="843574"/>
          </a:xfrm>
          <a:custGeom>
            <a:avLst/>
            <a:gdLst/>
            <a:ahLst/>
            <a:cxnLst/>
            <a:rect l="l" t="t" r="r" b="b"/>
            <a:pathLst>
              <a:path w="2676525" h="930275">
                <a:moveTo>
                  <a:pt x="1338097" y="930198"/>
                </a:moveTo>
                <a:lnTo>
                  <a:pt x="1406955" y="929593"/>
                </a:lnTo>
                <a:lnTo>
                  <a:pt x="1474910" y="927797"/>
                </a:lnTo>
                <a:lnTo>
                  <a:pt x="1541876" y="924839"/>
                </a:lnTo>
                <a:lnTo>
                  <a:pt x="1607771" y="920749"/>
                </a:lnTo>
                <a:lnTo>
                  <a:pt x="1672509" y="915556"/>
                </a:lnTo>
                <a:lnTo>
                  <a:pt x="1736007" y="909289"/>
                </a:lnTo>
                <a:lnTo>
                  <a:pt x="1798181" y="901977"/>
                </a:lnTo>
                <a:lnTo>
                  <a:pt x="1858946" y="893649"/>
                </a:lnTo>
                <a:lnTo>
                  <a:pt x="1918218" y="884335"/>
                </a:lnTo>
                <a:lnTo>
                  <a:pt x="1975915" y="874064"/>
                </a:lnTo>
                <a:lnTo>
                  <a:pt x="2031950" y="862865"/>
                </a:lnTo>
                <a:lnTo>
                  <a:pt x="2086241" y="850767"/>
                </a:lnTo>
                <a:lnTo>
                  <a:pt x="2138703" y="837800"/>
                </a:lnTo>
                <a:lnTo>
                  <a:pt x="2189252" y="823993"/>
                </a:lnTo>
                <a:lnTo>
                  <a:pt x="2237804" y="809375"/>
                </a:lnTo>
                <a:lnTo>
                  <a:pt x="2284275" y="793975"/>
                </a:lnTo>
                <a:lnTo>
                  <a:pt x="2328582" y="777822"/>
                </a:lnTo>
                <a:lnTo>
                  <a:pt x="2370639" y="760947"/>
                </a:lnTo>
                <a:lnTo>
                  <a:pt x="2410362" y="743377"/>
                </a:lnTo>
                <a:lnTo>
                  <a:pt x="2447669" y="725142"/>
                </a:lnTo>
                <a:lnTo>
                  <a:pt x="2482474" y="706271"/>
                </a:lnTo>
                <a:lnTo>
                  <a:pt x="2544244" y="666740"/>
                </a:lnTo>
                <a:lnTo>
                  <a:pt x="2594999" y="625017"/>
                </a:lnTo>
                <a:lnTo>
                  <a:pt x="2634068" y="581335"/>
                </a:lnTo>
                <a:lnTo>
                  <a:pt x="2660776" y="535930"/>
                </a:lnTo>
                <a:lnTo>
                  <a:pt x="2674453" y="489033"/>
                </a:lnTo>
                <a:lnTo>
                  <a:pt x="2676194" y="465099"/>
                </a:lnTo>
                <a:lnTo>
                  <a:pt x="2674453" y="441165"/>
                </a:lnTo>
                <a:lnTo>
                  <a:pt x="2660776" y="394268"/>
                </a:lnTo>
                <a:lnTo>
                  <a:pt x="2634068" y="348862"/>
                </a:lnTo>
                <a:lnTo>
                  <a:pt x="2594999" y="305181"/>
                </a:lnTo>
                <a:lnTo>
                  <a:pt x="2544244" y="263458"/>
                </a:lnTo>
                <a:lnTo>
                  <a:pt x="2482474" y="223927"/>
                </a:lnTo>
                <a:lnTo>
                  <a:pt x="2447669" y="205056"/>
                </a:lnTo>
                <a:lnTo>
                  <a:pt x="2410362" y="186821"/>
                </a:lnTo>
                <a:lnTo>
                  <a:pt x="2370639" y="169251"/>
                </a:lnTo>
                <a:lnTo>
                  <a:pt x="2328582" y="152375"/>
                </a:lnTo>
                <a:lnTo>
                  <a:pt x="2284275" y="136223"/>
                </a:lnTo>
                <a:lnTo>
                  <a:pt x="2237804" y="120823"/>
                </a:lnTo>
                <a:lnTo>
                  <a:pt x="2189252" y="106205"/>
                </a:lnTo>
                <a:lnTo>
                  <a:pt x="2138703" y="92397"/>
                </a:lnTo>
                <a:lnTo>
                  <a:pt x="2086241" y="79430"/>
                </a:lnTo>
                <a:lnTo>
                  <a:pt x="2031950" y="67333"/>
                </a:lnTo>
                <a:lnTo>
                  <a:pt x="1975915" y="56134"/>
                </a:lnTo>
                <a:lnTo>
                  <a:pt x="1918218" y="45863"/>
                </a:lnTo>
                <a:lnTo>
                  <a:pt x="1858946" y="36549"/>
                </a:lnTo>
                <a:lnTo>
                  <a:pt x="1798181" y="28221"/>
                </a:lnTo>
                <a:lnTo>
                  <a:pt x="1736007" y="20909"/>
                </a:lnTo>
                <a:lnTo>
                  <a:pt x="1672509" y="14642"/>
                </a:lnTo>
                <a:lnTo>
                  <a:pt x="1607771" y="9449"/>
                </a:lnTo>
                <a:lnTo>
                  <a:pt x="1541876" y="5358"/>
                </a:lnTo>
                <a:lnTo>
                  <a:pt x="1474910" y="2401"/>
                </a:lnTo>
                <a:lnTo>
                  <a:pt x="1406955" y="605"/>
                </a:lnTo>
                <a:lnTo>
                  <a:pt x="1338097" y="0"/>
                </a:lnTo>
                <a:lnTo>
                  <a:pt x="1269238" y="605"/>
                </a:lnTo>
                <a:lnTo>
                  <a:pt x="1201284" y="2401"/>
                </a:lnTo>
                <a:lnTo>
                  <a:pt x="1134317" y="5358"/>
                </a:lnTo>
                <a:lnTo>
                  <a:pt x="1068423" y="9449"/>
                </a:lnTo>
                <a:lnTo>
                  <a:pt x="1003685" y="14642"/>
                </a:lnTo>
                <a:lnTo>
                  <a:pt x="940187" y="20909"/>
                </a:lnTo>
                <a:lnTo>
                  <a:pt x="878013" y="28221"/>
                </a:lnTo>
                <a:lnTo>
                  <a:pt x="817248" y="36549"/>
                </a:lnTo>
                <a:lnTo>
                  <a:pt x="757975" y="45863"/>
                </a:lnTo>
                <a:lnTo>
                  <a:pt x="700279" y="56134"/>
                </a:lnTo>
                <a:lnTo>
                  <a:pt x="644244" y="67333"/>
                </a:lnTo>
                <a:lnTo>
                  <a:pt x="589953" y="79430"/>
                </a:lnTo>
                <a:lnTo>
                  <a:pt x="537491" y="92397"/>
                </a:lnTo>
                <a:lnTo>
                  <a:pt x="486942" y="106205"/>
                </a:lnTo>
                <a:lnTo>
                  <a:pt x="438390" y="120823"/>
                </a:lnTo>
                <a:lnTo>
                  <a:pt x="391918" y="136223"/>
                </a:lnTo>
                <a:lnTo>
                  <a:pt x="347612" y="152375"/>
                </a:lnTo>
                <a:lnTo>
                  <a:pt x="305555" y="169251"/>
                </a:lnTo>
                <a:lnTo>
                  <a:pt x="265831" y="186821"/>
                </a:lnTo>
                <a:lnTo>
                  <a:pt x="228525" y="205056"/>
                </a:lnTo>
                <a:lnTo>
                  <a:pt x="193720" y="223927"/>
                </a:lnTo>
                <a:lnTo>
                  <a:pt x="131950" y="263458"/>
                </a:lnTo>
                <a:lnTo>
                  <a:pt x="81195" y="305181"/>
                </a:lnTo>
                <a:lnTo>
                  <a:pt x="42126" y="348862"/>
                </a:lnTo>
                <a:lnTo>
                  <a:pt x="15417" y="394268"/>
                </a:lnTo>
                <a:lnTo>
                  <a:pt x="1741" y="441165"/>
                </a:lnTo>
                <a:lnTo>
                  <a:pt x="0" y="465099"/>
                </a:lnTo>
                <a:lnTo>
                  <a:pt x="1741" y="489033"/>
                </a:lnTo>
                <a:lnTo>
                  <a:pt x="15417" y="535930"/>
                </a:lnTo>
                <a:lnTo>
                  <a:pt x="42126" y="581335"/>
                </a:lnTo>
                <a:lnTo>
                  <a:pt x="81195" y="625017"/>
                </a:lnTo>
                <a:lnTo>
                  <a:pt x="131950" y="666740"/>
                </a:lnTo>
                <a:lnTo>
                  <a:pt x="193720" y="706271"/>
                </a:lnTo>
                <a:lnTo>
                  <a:pt x="228525" y="725142"/>
                </a:lnTo>
                <a:lnTo>
                  <a:pt x="265831" y="743377"/>
                </a:lnTo>
                <a:lnTo>
                  <a:pt x="305555" y="760947"/>
                </a:lnTo>
                <a:lnTo>
                  <a:pt x="347612" y="777822"/>
                </a:lnTo>
                <a:lnTo>
                  <a:pt x="391918" y="793975"/>
                </a:lnTo>
                <a:lnTo>
                  <a:pt x="438390" y="809375"/>
                </a:lnTo>
                <a:lnTo>
                  <a:pt x="486942" y="823993"/>
                </a:lnTo>
                <a:lnTo>
                  <a:pt x="537491" y="837800"/>
                </a:lnTo>
                <a:lnTo>
                  <a:pt x="589953" y="850767"/>
                </a:lnTo>
                <a:lnTo>
                  <a:pt x="644244" y="862865"/>
                </a:lnTo>
                <a:lnTo>
                  <a:pt x="700279" y="874064"/>
                </a:lnTo>
                <a:lnTo>
                  <a:pt x="757975" y="884335"/>
                </a:lnTo>
                <a:lnTo>
                  <a:pt x="817248" y="893649"/>
                </a:lnTo>
                <a:lnTo>
                  <a:pt x="878013" y="901977"/>
                </a:lnTo>
                <a:lnTo>
                  <a:pt x="940187" y="909289"/>
                </a:lnTo>
                <a:lnTo>
                  <a:pt x="1003685" y="915556"/>
                </a:lnTo>
                <a:lnTo>
                  <a:pt x="1068423" y="920749"/>
                </a:lnTo>
                <a:lnTo>
                  <a:pt x="1134317" y="924839"/>
                </a:lnTo>
                <a:lnTo>
                  <a:pt x="1201284" y="927797"/>
                </a:lnTo>
                <a:lnTo>
                  <a:pt x="1269238" y="929593"/>
                </a:lnTo>
                <a:lnTo>
                  <a:pt x="1338097" y="930198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259150" y="2076211"/>
            <a:ext cx="685800" cy="306336"/>
          </a:xfrm>
          <a:custGeom>
            <a:avLst/>
            <a:gdLst/>
            <a:ahLst/>
            <a:cxnLst/>
            <a:rect l="l" t="t" r="r" b="b"/>
            <a:pathLst>
              <a:path w="756284" h="337820">
                <a:moveTo>
                  <a:pt x="377913" y="337375"/>
                </a:moveTo>
                <a:lnTo>
                  <a:pt x="439212" y="335167"/>
                </a:lnTo>
                <a:lnTo>
                  <a:pt x="497362" y="328775"/>
                </a:lnTo>
                <a:lnTo>
                  <a:pt x="551585" y="318546"/>
                </a:lnTo>
                <a:lnTo>
                  <a:pt x="601103" y="304827"/>
                </a:lnTo>
                <a:lnTo>
                  <a:pt x="645137" y="287966"/>
                </a:lnTo>
                <a:lnTo>
                  <a:pt x="682911" y="268309"/>
                </a:lnTo>
                <a:lnTo>
                  <a:pt x="736561" y="222001"/>
                </a:lnTo>
                <a:lnTo>
                  <a:pt x="755827" y="168681"/>
                </a:lnTo>
                <a:lnTo>
                  <a:pt x="750881" y="141318"/>
                </a:lnTo>
                <a:lnTo>
                  <a:pt x="713644" y="91159"/>
                </a:lnTo>
                <a:lnTo>
                  <a:pt x="645137" y="49402"/>
                </a:lnTo>
                <a:lnTo>
                  <a:pt x="601103" y="32543"/>
                </a:lnTo>
                <a:lnTo>
                  <a:pt x="551585" y="18826"/>
                </a:lnTo>
                <a:lnTo>
                  <a:pt x="497362" y="8598"/>
                </a:lnTo>
                <a:lnTo>
                  <a:pt x="439212" y="2207"/>
                </a:lnTo>
                <a:lnTo>
                  <a:pt x="377913" y="0"/>
                </a:lnTo>
                <a:lnTo>
                  <a:pt x="316615" y="2207"/>
                </a:lnTo>
                <a:lnTo>
                  <a:pt x="258465" y="8598"/>
                </a:lnTo>
                <a:lnTo>
                  <a:pt x="204242" y="18826"/>
                </a:lnTo>
                <a:lnTo>
                  <a:pt x="154724" y="32543"/>
                </a:lnTo>
                <a:lnTo>
                  <a:pt x="110690" y="49402"/>
                </a:lnTo>
                <a:lnTo>
                  <a:pt x="72916" y="69057"/>
                </a:lnTo>
                <a:lnTo>
                  <a:pt x="19266" y="115362"/>
                </a:lnTo>
                <a:lnTo>
                  <a:pt x="0" y="168681"/>
                </a:lnTo>
                <a:lnTo>
                  <a:pt x="4946" y="196044"/>
                </a:lnTo>
                <a:lnTo>
                  <a:pt x="42182" y="246206"/>
                </a:lnTo>
                <a:lnTo>
                  <a:pt x="110690" y="287966"/>
                </a:lnTo>
                <a:lnTo>
                  <a:pt x="154724" y="304827"/>
                </a:lnTo>
                <a:lnTo>
                  <a:pt x="204242" y="318546"/>
                </a:lnTo>
                <a:lnTo>
                  <a:pt x="258465" y="328775"/>
                </a:lnTo>
                <a:lnTo>
                  <a:pt x="316615" y="335167"/>
                </a:lnTo>
                <a:lnTo>
                  <a:pt x="377913" y="337375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74E14897-553C-4A6C-9F93-BAE130FE53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73621" y="3529380"/>
            <a:ext cx="3179616" cy="2003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object 22"/>
          <p:cNvSpPr/>
          <p:nvPr/>
        </p:nvSpPr>
        <p:spPr>
          <a:xfrm>
            <a:off x="7219526" y="4861537"/>
            <a:ext cx="2133364" cy="241411"/>
          </a:xfrm>
          <a:custGeom>
            <a:avLst/>
            <a:gdLst/>
            <a:ahLst/>
            <a:cxnLst/>
            <a:rect l="l" t="t" r="r" b="b"/>
            <a:pathLst>
              <a:path w="2892425" h="363220">
                <a:moveTo>
                  <a:pt x="1446098" y="363207"/>
                </a:moveTo>
                <a:lnTo>
                  <a:pt x="1522899" y="362955"/>
                </a:lnTo>
                <a:lnTo>
                  <a:pt x="1598656" y="362208"/>
                </a:lnTo>
                <a:lnTo>
                  <a:pt x="1673269" y="360979"/>
                </a:lnTo>
                <a:lnTo>
                  <a:pt x="1746639" y="359280"/>
                </a:lnTo>
                <a:lnTo>
                  <a:pt x="1818664" y="357123"/>
                </a:lnTo>
                <a:lnTo>
                  <a:pt x="1889245" y="354521"/>
                </a:lnTo>
                <a:lnTo>
                  <a:pt x="1958282" y="351487"/>
                </a:lnTo>
                <a:lnTo>
                  <a:pt x="2025676" y="348034"/>
                </a:lnTo>
                <a:lnTo>
                  <a:pt x="2091326" y="344173"/>
                </a:lnTo>
                <a:lnTo>
                  <a:pt x="2155132" y="339917"/>
                </a:lnTo>
                <a:lnTo>
                  <a:pt x="2216995" y="335279"/>
                </a:lnTo>
                <a:lnTo>
                  <a:pt x="2276814" y="330272"/>
                </a:lnTo>
                <a:lnTo>
                  <a:pt x="2334490" y="324908"/>
                </a:lnTo>
                <a:lnTo>
                  <a:pt x="2389923" y="319199"/>
                </a:lnTo>
                <a:lnTo>
                  <a:pt x="2443012" y="313158"/>
                </a:lnTo>
                <a:lnTo>
                  <a:pt x="2493657" y="306798"/>
                </a:lnTo>
                <a:lnTo>
                  <a:pt x="2541760" y="300132"/>
                </a:lnTo>
                <a:lnTo>
                  <a:pt x="2587219" y="293171"/>
                </a:lnTo>
                <a:lnTo>
                  <a:pt x="2629936" y="285928"/>
                </a:lnTo>
                <a:lnTo>
                  <a:pt x="2669809" y="278416"/>
                </a:lnTo>
                <a:lnTo>
                  <a:pt x="2740627" y="262635"/>
                </a:lnTo>
                <a:lnTo>
                  <a:pt x="2798874" y="245927"/>
                </a:lnTo>
                <a:lnTo>
                  <a:pt x="2843750" y="228395"/>
                </a:lnTo>
                <a:lnTo>
                  <a:pt x="2884245" y="200767"/>
                </a:lnTo>
                <a:lnTo>
                  <a:pt x="2892196" y="181609"/>
                </a:lnTo>
                <a:lnTo>
                  <a:pt x="2890191" y="171964"/>
                </a:lnTo>
                <a:lnTo>
                  <a:pt x="2860924" y="143865"/>
                </a:lnTo>
                <a:lnTo>
                  <a:pt x="2823033" y="125955"/>
                </a:lnTo>
                <a:lnTo>
                  <a:pt x="2771372" y="108821"/>
                </a:lnTo>
                <a:lnTo>
                  <a:pt x="2706740" y="92563"/>
                </a:lnTo>
                <a:lnTo>
                  <a:pt x="2629936" y="77281"/>
                </a:lnTo>
                <a:lnTo>
                  <a:pt x="2587219" y="70038"/>
                </a:lnTo>
                <a:lnTo>
                  <a:pt x="2541760" y="63077"/>
                </a:lnTo>
                <a:lnTo>
                  <a:pt x="2493657" y="56410"/>
                </a:lnTo>
                <a:lnTo>
                  <a:pt x="2443012" y="50049"/>
                </a:lnTo>
                <a:lnTo>
                  <a:pt x="2389923" y="44008"/>
                </a:lnTo>
                <a:lnTo>
                  <a:pt x="2334490" y="38299"/>
                </a:lnTo>
                <a:lnTo>
                  <a:pt x="2276814" y="32935"/>
                </a:lnTo>
                <a:lnTo>
                  <a:pt x="2216995" y="27927"/>
                </a:lnTo>
                <a:lnTo>
                  <a:pt x="2155132" y="23290"/>
                </a:lnTo>
                <a:lnTo>
                  <a:pt x="2091326" y="19034"/>
                </a:lnTo>
                <a:lnTo>
                  <a:pt x="2025676" y="15173"/>
                </a:lnTo>
                <a:lnTo>
                  <a:pt x="1958282" y="11719"/>
                </a:lnTo>
                <a:lnTo>
                  <a:pt x="1889245" y="8685"/>
                </a:lnTo>
                <a:lnTo>
                  <a:pt x="1818664" y="6083"/>
                </a:lnTo>
                <a:lnTo>
                  <a:pt x="1746639" y="3927"/>
                </a:lnTo>
                <a:lnTo>
                  <a:pt x="1673269" y="2227"/>
                </a:lnTo>
                <a:lnTo>
                  <a:pt x="1598656" y="998"/>
                </a:lnTo>
                <a:lnTo>
                  <a:pt x="1522899" y="251"/>
                </a:lnTo>
                <a:lnTo>
                  <a:pt x="1446098" y="0"/>
                </a:lnTo>
                <a:lnTo>
                  <a:pt x="1369296" y="251"/>
                </a:lnTo>
                <a:lnTo>
                  <a:pt x="1293539" y="998"/>
                </a:lnTo>
                <a:lnTo>
                  <a:pt x="1218926" y="2227"/>
                </a:lnTo>
                <a:lnTo>
                  <a:pt x="1145557" y="3927"/>
                </a:lnTo>
                <a:lnTo>
                  <a:pt x="1073532" y="6083"/>
                </a:lnTo>
                <a:lnTo>
                  <a:pt x="1002950" y="8685"/>
                </a:lnTo>
                <a:lnTo>
                  <a:pt x="933913" y="11719"/>
                </a:lnTo>
                <a:lnTo>
                  <a:pt x="866519" y="15173"/>
                </a:lnTo>
                <a:lnTo>
                  <a:pt x="800869" y="19034"/>
                </a:lnTo>
                <a:lnTo>
                  <a:pt x="737063" y="23290"/>
                </a:lnTo>
                <a:lnTo>
                  <a:pt x="675200" y="27927"/>
                </a:lnTo>
                <a:lnTo>
                  <a:pt x="615381" y="32935"/>
                </a:lnTo>
                <a:lnTo>
                  <a:pt x="557705" y="38299"/>
                </a:lnTo>
                <a:lnTo>
                  <a:pt x="502273" y="44008"/>
                </a:lnTo>
                <a:lnTo>
                  <a:pt x="449184" y="50049"/>
                </a:lnTo>
                <a:lnTo>
                  <a:pt x="398538" y="56410"/>
                </a:lnTo>
                <a:lnTo>
                  <a:pt x="350435" y="63077"/>
                </a:lnTo>
                <a:lnTo>
                  <a:pt x="304976" y="70038"/>
                </a:lnTo>
                <a:lnTo>
                  <a:pt x="262260" y="77281"/>
                </a:lnTo>
                <a:lnTo>
                  <a:pt x="222386" y="84794"/>
                </a:lnTo>
                <a:lnTo>
                  <a:pt x="151568" y="100576"/>
                </a:lnTo>
                <a:lnTo>
                  <a:pt x="93322" y="117285"/>
                </a:lnTo>
                <a:lnTo>
                  <a:pt x="48446" y="134819"/>
                </a:lnTo>
                <a:lnTo>
                  <a:pt x="7951" y="162450"/>
                </a:lnTo>
                <a:lnTo>
                  <a:pt x="0" y="181609"/>
                </a:lnTo>
                <a:lnTo>
                  <a:pt x="2004" y="191254"/>
                </a:lnTo>
                <a:lnTo>
                  <a:pt x="31271" y="219350"/>
                </a:lnTo>
                <a:lnTo>
                  <a:pt x="69162" y="237258"/>
                </a:lnTo>
                <a:lnTo>
                  <a:pt x="120823" y="254390"/>
                </a:lnTo>
                <a:lnTo>
                  <a:pt x="185456" y="270647"/>
                </a:lnTo>
                <a:lnTo>
                  <a:pt x="262260" y="285928"/>
                </a:lnTo>
                <a:lnTo>
                  <a:pt x="304976" y="293171"/>
                </a:lnTo>
                <a:lnTo>
                  <a:pt x="350435" y="300132"/>
                </a:lnTo>
                <a:lnTo>
                  <a:pt x="398538" y="306798"/>
                </a:lnTo>
                <a:lnTo>
                  <a:pt x="449184" y="313158"/>
                </a:lnTo>
                <a:lnTo>
                  <a:pt x="502273" y="319199"/>
                </a:lnTo>
                <a:lnTo>
                  <a:pt x="557705" y="324908"/>
                </a:lnTo>
                <a:lnTo>
                  <a:pt x="615381" y="330272"/>
                </a:lnTo>
                <a:lnTo>
                  <a:pt x="675200" y="335279"/>
                </a:lnTo>
                <a:lnTo>
                  <a:pt x="737063" y="339917"/>
                </a:lnTo>
                <a:lnTo>
                  <a:pt x="800869" y="344173"/>
                </a:lnTo>
                <a:lnTo>
                  <a:pt x="866519" y="348034"/>
                </a:lnTo>
                <a:lnTo>
                  <a:pt x="933913" y="351487"/>
                </a:lnTo>
                <a:lnTo>
                  <a:pt x="1002950" y="354521"/>
                </a:lnTo>
                <a:lnTo>
                  <a:pt x="1073532" y="357123"/>
                </a:lnTo>
                <a:lnTo>
                  <a:pt x="1145557" y="359280"/>
                </a:lnTo>
                <a:lnTo>
                  <a:pt x="1218926" y="360979"/>
                </a:lnTo>
                <a:lnTo>
                  <a:pt x="1293539" y="362208"/>
                </a:lnTo>
                <a:lnTo>
                  <a:pt x="1369296" y="362955"/>
                </a:lnTo>
                <a:lnTo>
                  <a:pt x="1446098" y="363207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352890" y="5331623"/>
            <a:ext cx="747137" cy="291881"/>
          </a:xfrm>
          <a:custGeom>
            <a:avLst/>
            <a:gdLst/>
            <a:ahLst/>
            <a:cxnLst/>
            <a:rect l="l" t="t" r="r" b="b"/>
            <a:pathLst>
              <a:path w="1182370" h="381634">
                <a:moveTo>
                  <a:pt x="591096" y="381203"/>
                </a:moveTo>
                <a:lnTo>
                  <a:pt x="660030" y="379920"/>
                </a:lnTo>
                <a:lnTo>
                  <a:pt x="726629" y="376169"/>
                </a:lnTo>
                <a:lnTo>
                  <a:pt x="790448" y="370091"/>
                </a:lnTo>
                <a:lnTo>
                  <a:pt x="851045" y="361830"/>
                </a:lnTo>
                <a:lnTo>
                  <a:pt x="907975" y="351529"/>
                </a:lnTo>
                <a:lnTo>
                  <a:pt x="960796" y="339331"/>
                </a:lnTo>
                <a:lnTo>
                  <a:pt x="1009064" y="325378"/>
                </a:lnTo>
                <a:lnTo>
                  <a:pt x="1052335" y="309814"/>
                </a:lnTo>
                <a:lnTo>
                  <a:pt x="1090165" y="292782"/>
                </a:lnTo>
                <a:lnTo>
                  <a:pt x="1147732" y="254885"/>
                </a:lnTo>
                <a:lnTo>
                  <a:pt x="1178215" y="212830"/>
                </a:lnTo>
                <a:lnTo>
                  <a:pt x="1182192" y="190601"/>
                </a:lnTo>
                <a:lnTo>
                  <a:pt x="1178215" y="168375"/>
                </a:lnTo>
                <a:lnTo>
                  <a:pt x="1147732" y="126323"/>
                </a:lnTo>
                <a:lnTo>
                  <a:pt x="1090165" y="88426"/>
                </a:lnTo>
                <a:lnTo>
                  <a:pt x="1052335" y="71393"/>
                </a:lnTo>
                <a:lnTo>
                  <a:pt x="1009064" y="55829"/>
                </a:lnTo>
                <a:lnTo>
                  <a:pt x="960796" y="41875"/>
                </a:lnTo>
                <a:lnTo>
                  <a:pt x="907975" y="29676"/>
                </a:lnTo>
                <a:lnTo>
                  <a:pt x="851045" y="19374"/>
                </a:lnTo>
                <a:lnTo>
                  <a:pt x="790448" y="11112"/>
                </a:lnTo>
                <a:lnTo>
                  <a:pt x="726629" y="5034"/>
                </a:lnTo>
                <a:lnTo>
                  <a:pt x="660030" y="1282"/>
                </a:lnTo>
                <a:lnTo>
                  <a:pt x="591096" y="0"/>
                </a:lnTo>
                <a:lnTo>
                  <a:pt x="522161" y="1282"/>
                </a:lnTo>
                <a:lnTo>
                  <a:pt x="455563" y="5034"/>
                </a:lnTo>
                <a:lnTo>
                  <a:pt x="391743" y="11112"/>
                </a:lnTo>
                <a:lnTo>
                  <a:pt x="331146" y="19374"/>
                </a:lnTo>
                <a:lnTo>
                  <a:pt x="274216" y="29676"/>
                </a:lnTo>
                <a:lnTo>
                  <a:pt x="221395" y="41875"/>
                </a:lnTo>
                <a:lnTo>
                  <a:pt x="173127" y="55829"/>
                </a:lnTo>
                <a:lnTo>
                  <a:pt x="129857" y="71393"/>
                </a:lnTo>
                <a:lnTo>
                  <a:pt x="92026" y="88426"/>
                </a:lnTo>
                <a:lnTo>
                  <a:pt x="34460" y="126323"/>
                </a:lnTo>
                <a:lnTo>
                  <a:pt x="3976" y="168375"/>
                </a:lnTo>
                <a:lnTo>
                  <a:pt x="0" y="190601"/>
                </a:lnTo>
                <a:lnTo>
                  <a:pt x="3976" y="212830"/>
                </a:lnTo>
                <a:lnTo>
                  <a:pt x="34460" y="254885"/>
                </a:lnTo>
                <a:lnTo>
                  <a:pt x="92026" y="292782"/>
                </a:lnTo>
                <a:lnTo>
                  <a:pt x="129857" y="309814"/>
                </a:lnTo>
                <a:lnTo>
                  <a:pt x="173127" y="325378"/>
                </a:lnTo>
                <a:lnTo>
                  <a:pt x="221395" y="339331"/>
                </a:lnTo>
                <a:lnTo>
                  <a:pt x="274216" y="351529"/>
                </a:lnTo>
                <a:lnTo>
                  <a:pt x="331146" y="361830"/>
                </a:lnTo>
                <a:lnTo>
                  <a:pt x="391743" y="370091"/>
                </a:lnTo>
                <a:lnTo>
                  <a:pt x="455563" y="376169"/>
                </a:lnTo>
                <a:lnTo>
                  <a:pt x="522161" y="379920"/>
                </a:lnTo>
                <a:lnTo>
                  <a:pt x="591096" y="381203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92C7CA7-1D9F-49BC-BE9F-0CBA934999D0}"/>
              </a:ext>
            </a:extLst>
          </p:cNvPr>
          <p:cNvGrpSpPr/>
          <p:nvPr/>
        </p:nvGrpSpPr>
        <p:grpSpPr>
          <a:xfrm>
            <a:off x="6737400" y="5797378"/>
            <a:ext cx="143379" cy="170332"/>
            <a:chOff x="6326468" y="524152"/>
            <a:chExt cx="158115" cy="187838"/>
          </a:xfrm>
        </p:grpSpPr>
        <p:sp>
          <p:nvSpPr>
            <p:cNvPr id="46" name="object 25">
              <a:extLst>
                <a:ext uri="{FF2B5EF4-FFF2-40B4-BE49-F238E27FC236}">
                  <a16:creationId xmlns:a16="http://schemas.microsoft.com/office/drawing/2014/main" id="{45BC1798-7D91-465F-A219-07F3FB5EE2F8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object 26">
              <a:extLst>
                <a:ext uri="{FF2B5EF4-FFF2-40B4-BE49-F238E27FC236}">
                  <a16:creationId xmlns:a16="http://schemas.microsoft.com/office/drawing/2014/main" id="{7CE2F303-88C3-45A3-BFF5-CFCED0BA0FBE}"/>
                </a:ext>
              </a:extLst>
            </p:cNvPr>
            <p:cNvSpPr txBox="1"/>
            <p:nvPr/>
          </p:nvSpPr>
          <p:spPr>
            <a:xfrm>
              <a:off x="6363615" y="524152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F2BB3C6-1B25-45B0-AB63-1A7FA71149A0}"/>
              </a:ext>
            </a:extLst>
          </p:cNvPr>
          <p:cNvGrpSpPr/>
          <p:nvPr/>
        </p:nvGrpSpPr>
        <p:grpSpPr>
          <a:xfrm>
            <a:off x="6752204" y="6131255"/>
            <a:ext cx="143379" cy="167418"/>
            <a:chOff x="6326468" y="540599"/>
            <a:chExt cx="158115" cy="184624"/>
          </a:xfrm>
        </p:grpSpPr>
        <p:sp>
          <p:nvSpPr>
            <p:cNvPr id="49" name="object 25">
              <a:extLst>
                <a:ext uri="{FF2B5EF4-FFF2-40B4-BE49-F238E27FC236}">
                  <a16:creationId xmlns:a16="http://schemas.microsoft.com/office/drawing/2014/main" id="{1FF1EE87-CC61-4F52-827F-FD5EB3267FC9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0" name="object 26">
              <a:extLst>
                <a:ext uri="{FF2B5EF4-FFF2-40B4-BE49-F238E27FC236}">
                  <a16:creationId xmlns:a16="http://schemas.microsoft.com/office/drawing/2014/main" id="{AA05A3B5-F101-4C78-8DE5-9D7BBC4CFD2D}"/>
                </a:ext>
              </a:extLst>
            </p:cNvPr>
            <p:cNvSpPr txBox="1"/>
            <p:nvPr/>
          </p:nvSpPr>
          <p:spPr>
            <a:xfrm>
              <a:off x="6354885" y="540599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93A2D7E-2262-4E02-9DA9-0DADEC0FD742}"/>
              </a:ext>
            </a:extLst>
          </p:cNvPr>
          <p:cNvGrpSpPr/>
          <p:nvPr/>
        </p:nvGrpSpPr>
        <p:grpSpPr>
          <a:xfrm>
            <a:off x="6727536" y="2976054"/>
            <a:ext cx="143379" cy="171818"/>
            <a:chOff x="6326468" y="522513"/>
            <a:chExt cx="158115" cy="189477"/>
          </a:xfrm>
        </p:grpSpPr>
        <p:sp>
          <p:nvSpPr>
            <p:cNvPr id="52" name="object 25">
              <a:extLst>
                <a:ext uri="{FF2B5EF4-FFF2-40B4-BE49-F238E27FC236}">
                  <a16:creationId xmlns:a16="http://schemas.microsoft.com/office/drawing/2014/main" id="{97B88951-8F8A-4758-A2B4-70378DAC3B21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3" name="object 26">
              <a:extLst>
                <a:ext uri="{FF2B5EF4-FFF2-40B4-BE49-F238E27FC236}">
                  <a16:creationId xmlns:a16="http://schemas.microsoft.com/office/drawing/2014/main" id="{88DEEA49-5DF2-4837-9BBD-4B983C7CE4A8}"/>
                </a:ext>
              </a:extLst>
            </p:cNvPr>
            <p:cNvSpPr txBox="1"/>
            <p:nvPr/>
          </p:nvSpPr>
          <p:spPr>
            <a:xfrm>
              <a:off x="6353671" y="522513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54" name="object 5">
            <a:extLst>
              <a:ext uri="{FF2B5EF4-FFF2-40B4-BE49-F238E27FC236}">
                <a16:creationId xmlns:a16="http://schemas.microsoft.com/office/drawing/2014/main" id="{8E9F03DE-FB7E-4475-B48E-9E3D5F83D303}"/>
              </a:ext>
            </a:extLst>
          </p:cNvPr>
          <p:cNvSpPr txBox="1">
            <a:spLocks/>
          </p:cNvSpPr>
          <p:nvPr/>
        </p:nvSpPr>
        <p:spPr>
          <a:xfrm>
            <a:off x="6802427" y="63817"/>
            <a:ext cx="3910960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algn="r" defTabSz="829178"/>
            <a:r>
              <a:rPr lang="en-US" sz="1451" b="1" kern="0" spc="-91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Tax and Payment Information</a:t>
            </a:r>
            <a:endParaRPr lang="en-US" sz="1451" kern="0" dirty="0">
              <a:solidFill>
                <a:srgbClr val="F79646">
                  <a:lumMod val="75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55" name="object 54">
            <a:extLst>
              <a:ext uri="{FF2B5EF4-FFF2-40B4-BE49-F238E27FC236}">
                <a16:creationId xmlns:a16="http://schemas.microsoft.com/office/drawing/2014/main" id="{CBACBC54-BF60-4F71-9F5B-8164F82CE0D3}"/>
              </a:ext>
            </a:extLst>
          </p:cNvPr>
          <p:cNvSpPr txBox="1"/>
          <p:nvPr/>
        </p:nvSpPr>
        <p:spPr>
          <a:xfrm>
            <a:off x="9090295" y="2438220"/>
            <a:ext cx="1709310" cy="97712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489445" marR="164684" defTabSz="829178"/>
            <a:endParaRPr lang="en-US" sz="907" spc="-32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89445" marR="164684" defTabSz="829178"/>
            <a:r>
              <a:rPr lang="en-US" sz="907" spc="-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note: If you want to add another Remit Site, then you must enter a different Legal Entity Name</a:t>
            </a:r>
            <a:endParaRPr lang="en-US" sz="907" b="1" spc="-73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89445" marR="164684" defTabSz="829178"/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AAF50A4-E9D2-472D-BA88-2639F45D09E6}"/>
              </a:ext>
            </a:extLst>
          </p:cNvPr>
          <p:cNvGrpSpPr/>
          <p:nvPr/>
        </p:nvGrpSpPr>
        <p:grpSpPr>
          <a:xfrm>
            <a:off x="9152120" y="2731848"/>
            <a:ext cx="359311" cy="359311"/>
            <a:chOff x="581605" y="4890746"/>
            <a:chExt cx="396240" cy="396240"/>
          </a:xfrm>
        </p:grpSpPr>
        <p:sp>
          <p:nvSpPr>
            <p:cNvPr id="57" name="object 56">
              <a:extLst>
                <a:ext uri="{FF2B5EF4-FFF2-40B4-BE49-F238E27FC236}">
                  <a16:creationId xmlns:a16="http://schemas.microsoft.com/office/drawing/2014/main" id="{9736ADD9-8FC8-4280-9E75-1CDBCBDC0D62}"/>
                </a:ext>
              </a:extLst>
            </p:cNvPr>
            <p:cNvSpPr/>
            <p:nvPr/>
          </p:nvSpPr>
          <p:spPr>
            <a:xfrm>
              <a:off x="581605" y="4890746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solidFill>
              <a:srgbClr val="005469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8" name="object 57">
              <a:extLst>
                <a:ext uri="{FF2B5EF4-FFF2-40B4-BE49-F238E27FC236}">
                  <a16:creationId xmlns:a16="http://schemas.microsoft.com/office/drawing/2014/main" id="{A104429E-E360-4CE4-AA96-2A0A40670DA7}"/>
                </a:ext>
              </a:extLst>
            </p:cNvPr>
            <p:cNvSpPr/>
            <p:nvPr/>
          </p:nvSpPr>
          <p:spPr>
            <a:xfrm>
              <a:off x="715357" y="4942744"/>
              <a:ext cx="128736" cy="248920"/>
            </a:xfrm>
            <a:custGeom>
              <a:avLst/>
              <a:gdLst/>
              <a:ahLst/>
              <a:cxnLst/>
              <a:rect l="l" t="t" r="r" b="b"/>
              <a:pathLst>
                <a:path w="92710" h="248920">
                  <a:moveTo>
                    <a:pt x="44488" y="0"/>
                  </a:moveTo>
                  <a:lnTo>
                    <a:pt x="9918" y="18453"/>
                  </a:lnTo>
                  <a:lnTo>
                    <a:pt x="9918" y="36436"/>
                  </a:lnTo>
                  <a:lnTo>
                    <a:pt x="44488" y="54724"/>
                  </a:lnTo>
                  <a:lnTo>
                    <a:pt x="52308" y="54288"/>
                  </a:lnTo>
                  <a:lnTo>
                    <a:pt x="79057" y="18453"/>
                  </a:lnTo>
                  <a:lnTo>
                    <a:pt x="76060" y="11633"/>
                  </a:lnTo>
                  <a:lnTo>
                    <a:pt x="44488" y="0"/>
                  </a:lnTo>
                  <a:close/>
                </a:path>
                <a:path w="92710" h="248920">
                  <a:moveTo>
                    <a:pt x="92697" y="241693"/>
                  </a:moveTo>
                  <a:lnTo>
                    <a:pt x="0" y="241693"/>
                  </a:lnTo>
                  <a:lnTo>
                    <a:pt x="0" y="248361"/>
                  </a:lnTo>
                  <a:lnTo>
                    <a:pt x="40483" y="247194"/>
                  </a:lnTo>
                  <a:lnTo>
                    <a:pt x="92697" y="247194"/>
                  </a:lnTo>
                  <a:lnTo>
                    <a:pt x="92697" y="241693"/>
                  </a:lnTo>
                  <a:close/>
                </a:path>
                <a:path w="92710" h="248920">
                  <a:moveTo>
                    <a:pt x="92697" y="247194"/>
                  </a:moveTo>
                  <a:lnTo>
                    <a:pt x="54535" y="247194"/>
                  </a:lnTo>
                  <a:lnTo>
                    <a:pt x="92697" y="248361"/>
                  </a:lnTo>
                  <a:lnTo>
                    <a:pt x="92697" y="247194"/>
                  </a:lnTo>
                  <a:close/>
                </a:path>
                <a:path w="92710" h="248920">
                  <a:moveTo>
                    <a:pt x="0" y="83566"/>
                  </a:moveTo>
                  <a:lnTo>
                    <a:pt x="0" y="90220"/>
                  </a:lnTo>
                  <a:lnTo>
                    <a:pt x="6502" y="90220"/>
                  </a:lnTo>
                  <a:lnTo>
                    <a:pt x="11099" y="92417"/>
                  </a:lnTo>
                  <a:lnTo>
                    <a:pt x="16484" y="101206"/>
                  </a:lnTo>
                  <a:lnTo>
                    <a:pt x="17818" y="108318"/>
                  </a:lnTo>
                  <a:lnTo>
                    <a:pt x="17818" y="224790"/>
                  </a:lnTo>
                  <a:lnTo>
                    <a:pt x="4432" y="241693"/>
                  </a:lnTo>
                  <a:lnTo>
                    <a:pt x="88252" y="241693"/>
                  </a:lnTo>
                  <a:lnTo>
                    <a:pt x="74879" y="224790"/>
                  </a:lnTo>
                  <a:lnTo>
                    <a:pt x="74879" y="84493"/>
                  </a:lnTo>
                  <a:lnTo>
                    <a:pt x="13271" y="84493"/>
                  </a:lnTo>
                  <a:lnTo>
                    <a:pt x="6705" y="84175"/>
                  </a:lnTo>
                  <a:lnTo>
                    <a:pt x="0" y="83566"/>
                  </a:lnTo>
                  <a:close/>
                </a:path>
                <a:path w="92710" h="248920">
                  <a:moveTo>
                    <a:pt x="74879" y="80149"/>
                  </a:moveTo>
                  <a:lnTo>
                    <a:pt x="63113" y="82049"/>
                  </a:lnTo>
                  <a:lnTo>
                    <a:pt x="49991" y="83407"/>
                  </a:lnTo>
                  <a:lnTo>
                    <a:pt x="35515" y="84221"/>
                  </a:lnTo>
                  <a:lnTo>
                    <a:pt x="19684" y="84493"/>
                  </a:lnTo>
                  <a:lnTo>
                    <a:pt x="74879" y="84493"/>
                  </a:lnTo>
                  <a:lnTo>
                    <a:pt x="74879" y="8014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9" name="object 54">
            <a:extLst>
              <a:ext uri="{FF2B5EF4-FFF2-40B4-BE49-F238E27FC236}">
                <a16:creationId xmlns:a16="http://schemas.microsoft.com/office/drawing/2014/main" id="{5DE81227-B797-46F7-86CD-100BF301CA5E}"/>
              </a:ext>
            </a:extLst>
          </p:cNvPr>
          <p:cNvSpPr txBox="1"/>
          <p:nvPr/>
        </p:nvSpPr>
        <p:spPr>
          <a:xfrm>
            <a:off x="5362894" y="4415769"/>
            <a:ext cx="1709310" cy="5583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489445" marR="164684" defTabSz="829178"/>
            <a:endParaRPr lang="en-US" sz="907" spc="-32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89445" marR="164684" defTabSz="829178"/>
            <a:r>
              <a:rPr lang="en-US" sz="907" spc="-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This field will vary per country</a:t>
            </a:r>
            <a:endParaRPr lang="en-US" sz="907" b="1" spc="-73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89445" marR="164684" defTabSz="829178"/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4E4FC75-6E75-4CEE-96B1-50DF6DF27811}"/>
              </a:ext>
            </a:extLst>
          </p:cNvPr>
          <p:cNvGrpSpPr/>
          <p:nvPr/>
        </p:nvGrpSpPr>
        <p:grpSpPr>
          <a:xfrm>
            <a:off x="5464035" y="4543656"/>
            <a:ext cx="359311" cy="359311"/>
            <a:chOff x="581605" y="4890746"/>
            <a:chExt cx="396240" cy="396240"/>
          </a:xfrm>
        </p:grpSpPr>
        <p:sp>
          <p:nvSpPr>
            <p:cNvPr id="61" name="object 56">
              <a:extLst>
                <a:ext uri="{FF2B5EF4-FFF2-40B4-BE49-F238E27FC236}">
                  <a16:creationId xmlns:a16="http://schemas.microsoft.com/office/drawing/2014/main" id="{F9A52CDB-A705-4B1B-BBE1-84B9374E34EA}"/>
                </a:ext>
              </a:extLst>
            </p:cNvPr>
            <p:cNvSpPr/>
            <p:nvPr/>
          </p:nvSpPr>
          <p:spPr>
            <a:xfrm>
              <a:off x="581605" y="4890746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solidFill>
              <a:srgbClr val="005469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2" name="object 57">
              <a:extLst>
                <a:ext uri="{FF2B5EF4-FFF2-40B4-BE49-F238E27FC236}">
                  <a16:creationId xmlns:a16="http://schemas.microsoft.com/office/drawing/2014/main" id="{2114CA41-0361-428E-84EE-0CB23769D7F0}"/>
                </a:ext>
              </a:extLst>
            </p:cNvPr>
            <p:cNvSpPr/>
            <p:nvPr/>
          </p:nvSpPr>
          <p:spPr>
            <a:xfrm>
              <a:off x="715357" y="4942744"/>
              <a:ext cx="128736" cy="248920"/>
            </a:xfrm>
            <a:custGeom>
              <a:avLst/>
              <a:gdLst/>
              <a:ahLst/>
              <a:cxnLst/>
              <a:rect l="l" t="t" r="r" b="b"/>
              <a:pathLst>
                <a:path w="92710" h="248920">
                  <a:moveTo>
                    <a:pt x="44488" y="0"/>
                  </a:moveTo>
                  <a:lnTo>
                    <a:pt x="9918" y="18453"/>
                  </a:lnTo>
                  <a:lnTo>
                    <a:pt x="9918" y="36436"/>
                  </a:lnTo>
                  <a:lnTo>
                    <a:pt x="44488" y="54724"/>
                  </a:lnTo>
                  <a:lnTo>
                    <a:pt x="52308" y="54288"/>
                  </a:lnTo>
                  <a:lnTo>
                    <a:pt x="79057" y="18453"/>
                  </a:lnTo>
                  <a:lnTo>
                    <a:pt x="76060" y="11633"/>
                  </a:lnTo>
                  <a:lnTo>
                    <a:pt x="44488" y="0"/>
                  </a:lnTo>
                  <a:close/>
                </a:path>
                <a:path w="92710" h="248920">
                  <a:moveTo>
                    <a:pt x="92697" y="241693"/>
                  </a:moveTo>
                  <a:lnTo>
                    <a:pt x="0" y="241693"/>
                  </a:lnTo>
                  <a:lnTo>
                    <a:pt x="0" y="248361"/>
                  </a:lnTo>
                  <a:lnTo>
                    <a:pt x="40483" y="247194"/>
                  </a:lnTo>
                  <a:lnTo>
                    <a:pt x="92697" y="247194"/>
                  </a:lnTo>
                  <a:lnTo>
                    <a:pt x="92697" y="241693"/>
                  </a:lnTo>
                  <a:close/>
                </a:path>
                <a:path w="92710" h="248920">
                  <a:moveTo>
                    <a:pt x="92697" y="247194"/>
                  </a:moveTo>
                  <a:lnTo>
                    <a:pt x="54535" y="247194"/>
                  </a:lnTo>
                  <a:lnTo>
                    <a:pt x="92697" y="248361"/>
                  </a:lnTo>
                  <a:lnTo>
                    <a:pt x="92697" y="247194"/>
                  </a:lnTo>
                  <a:close/>
                </a:path>
                <a:path w="92710" h="248920">
                  <a:moveTo>
                    <a:pt x="0" y="83566"/>
                  </a:moveTo>
                  <a:lnTo>
                    <a:pt x="0" y="90220"/>
                  </a:lnTo>
                  <a:lnTo>
                    <a:pt x="6502" y="90220"/>
                  </a:lnTo>
                  <a:lnTo>
                    <a:pt x="11099" y="92417"/>
                  </a:lnTo>
                  <a:lnTo>
                    <a:pt x="16484" y="101206"/>
                  </a:lnTo>
                  <a:lnTo>
                    <a:pt x="17818" y="108318"/>
                  </a:lnTo>
                  <a:lnTo>
                    <a:pt x="17818" y="224790"/>
                  </a:lnTo>
                  <a:lnTo>
                    <a:pt x="4432" y="241693"/>
                  </a:lnTo>
                  <a:lnTo>
                    <a:pt x="88252" y="241693"/>
                  </a:lnTo>
                  <a:lnTo>
                    <a:pt x="74879" y="224790"/>
                  </a:lnTo>
                  <a:lnTo>
                    <a:pt x="74879" y="84493"/>
                  </a:lnTo>
                  <a:lnTo>
                    <a:pt x="13271" y="84493"/>
                  </a:lnTo>
                  <a:lnTo>
                    <a:pt x="6705" y="84175"/>
                  </a:lnTo>
                  <a:lnTo>
                    <a:pt x="0" y="83566"/>
                  </a:lnTo>
                  <a:close/>
                </a:path>
                <a:path w="92710" h="248920">
                  <a:moveTo>
                    <a:pt x="74879" y="80149"/>
                  </a:moveTo>
                  <a:lnTo>
                    <a:pt x="63113" y="82049"/>
                  </a:lnTo>
                  <a:lnTo>
                    <a:pt x="49991" y="83407"/>
                  </a:lnTo>
                  <a:lnTo>
                    <a:pt x="35515" y="84221"/>
                  </a:lnTo>
                  <a:lnTo>
                    <a:pt x="19684" y="84493"/>
                  </a:lnTo>
                  <a:lnTo>
                    <a:pt x="74879" y="84493"/>
                  </a:lnTo>
                  <a:lnTo>
                    <a:pt x="74879" y="8014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86682" y="430434"/>
            <a:ext cx="359311" cy="359311"/>
          </a:xfrm>
          <a:custGeom>
            <a:avLst/>
            <a:gdLst/>
            <a:ahLst/>
            <a:cxnLst/>
            <a:rect l="l" t="t" r="r" b="b"/>
            <a:pathLst>
              <a:path w="396240" h="396240">
                <a:moveTo>
                  <a:pt x="198081" y="0"/>
                </a:moveTo>
                <a:lnTo>
                  <a:pt x="152663" y="5232"/>
                </a:lnTo>
                <a:lnTo>
                  <a:pt x="110970" y="20135"/>
                </a:lnTo>
                <a:lnTo>
                  <a:pt x="74191" y="43521"/>
                </a:lnTo>
                <a:lnTo>
                  <a:pt x="43516" y="74199"/>
                </a:lnTo>
                <a:lnTo>
                  <a:pt x="20133" y="110980"/>
                </a:lnTo>
                <a:lnTo>
                  <a:pt x="5231" y="152675"/>
                </a:lnTo>
                <a:lnTo>
                  <a:pt x="0" y="198094"/>
                </a:lnTo>
                <a:lnTo>
                  <a:pt x="5231" y="243513"/>
                </a:lnTo>
                <a:lnTo>
                  <a:pt x="20133" y="285206"/>
                </a:lnTo>
                <a:lnTo>
                  <a:pt x="43516" y="321984"/>
                </a:lnTo>
                <a:lnTo>
                  <a:pt x="74191" y="352660"/>
                </a:lnTo>
                <a:lnTo>
                  <a:pt x="110970" y="376043"/>
                </a:lnTo>
                <a:lnTo>
                  <a:pt x="152663" y="390945"/>
                </a:lnTo>
                <a:lnTo>
                  <a:pt x="198081" y="396176"/>
                </a:lnTo>
                <a:lnTo>
                  <a:pt x="243500" y="390945"/>
                </a:lnTo>
                <a:lnTo>
                  <a:pt x="285193" y="376043"/>
                </a:lnTo>
                <a:lnTo>
                  <a:pt x="321972" y="352660"/>
                </a:lnTo>
                <a:lnTo>
                  <a:pt x="352647" y="321984"/>
                </a:lnTo>
                <a:lnTo>
                  <a:pt x="376030" y="285206"/>
                </a:lnTo>
                <a:lnTo>
                  <a:pt x="390932" y="243513"/>
                </a:lnTo>
                <a:lnTo>
                  <a:pt x="396163" y="198094"/>
                </a:lnTo>
                <a:lnTo>
                  <a:pt x="390932" y="152675"/>
                </a:lnTo>
                <a:lnTo>
                  <a:pt x="376030" y="110980"/>
                </a:lnTo>
                <a:lnTo>
                  <a:pt x="352647" y="74199"/>
                </a:lnTo>
                <a:lnTo>
                  <a:pt x="321972" y="43521"/>
                </a:lnTo>
                <a:lnTo>
                  <a:pt x="285193" y="20135"/>
                </a:lnTo>
                <a:lnTo>
                  <a:pt x="243500" y="5232"/>
                </a:lnTo>
                <a:lnTo>
                  <a:pt x="198081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43032" y="477737"/>
            <a:ext cx="239541" cy="279179"/>
          </a:xfrm>
          <a:prstGeom prst="rect">
            <a:avLst/>
          </a:prstGeom>
          <a:solidFill>
            <a:srgbClr val="FF0000"/>
          </a:solidFill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1814" b="1" spc="-163" dirty="0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814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507028" y="397518"/>
            <a:ext cx="359311" cy="359311"/>
          </a:xfrm>
          <a:custGeom>
            <a:avLst/>
            <a:gdLst/>
            <a:ahLst/>
            <a:cxnLst/>
            <a:rect l="l" t="t" r="r" b="b"/>
            <a:pathLst>
              <a:path w="396239" h="396240">
                <a:moveTo>
                  <a:pt x="198081" y="0"/>
                </a:moveTo>
                <a:lnTo>
                  <a:pt x="152663" y="5232"/>
                </a:lnTo>
                <a:lnTo>
                  <a:pt x="110970" y="20135"/>
                </a:lnTo>
                <a:lnTo>
                  <a:pt x="74191" y="43521"/>
                </a:lnTo>
                <a:lnTo>
                  <a:pt x="43516" y="74199"/>
                </a:lnTo>
                <a:lnTo>
                  <a:pt x="20133" y="110980"/>
                </a:lnTo>
                <a:lnTo>
                  <a:pt x="5231" y="152675"/>
                </a:lnTo>
                <a:lnTo>
                  <a:pt x="0" y="198094"/>
                </a:lnTo>
                <a:lnTo>
                  <a:pt x="5231" y="243513"/>
                </a:lnTo>
                <a:lnTo>
                  <a:pt x="20133" y="285206"/>
                </a:lnTo>
                <a:lnTo>
                  <a:pt x="43516" y="321984"/>
                </a:lnTo>
                <a:lnTo>
                  <a:pt x="74191" y="352660"/>
                </a:lnTo>
                <a:lnTo>
                  <a:pt x="110970" y="376043"/>
                </a:lnTo>
                <a:lnTo>
                  <a:pt x="152663" y="390945"/>
                </a:lnTo>
                <a:lnTo>
                  <a:pt x="198081" y="396176"/>
                </a:lnTo>
                <a:lnTo>
                  <a:pt x="243500" y="390945"/>
                </a:lnTo>
                <a:lnTo>
                  <a:pt x="285193" y="376043"/>
                </a:lnTo>
                <a:lnTo>
                  <a:pt x="321972" y="352660"/>
                </a:lnTo>
                <a:lnTo>
                  <a:pt x="352647" y="321984"/>
                </a:lnTo>
                <a:lnTo>
                  <a:pt x="376030" y="285206"/>
                </a:lnTo>
                <a:lnTo>
                  <a:pt x="390932" y="243513"/>
                </a:lnTo>
                <a:lnTo>
                  <a:pt x="396163" y="198094"/>
                </a:lnTo>
                <a:lnTo>
                  <a:pt x="390932" y="152675"/>
                </a:lnTo>
                <a:lnTo>
                  <a:pt x="376030" y="110980"/>
                </a:lnTo>
                <a:lnTo>
                  <a:pt x="352647" y="74199"/>
                </a:lnTo>
                <a:lnTo>
                  <a:pt x="321972" y="43521"/>
                </a:lnTo>
                <a:lnTo>
                  <a:pt x="285193" y="20135"/>
                </a:lnTo>
                <a:lnTo>
                  <a:pt x="243500" y="5232"/>
                </a:lnTo>
                <a:lnTo>
                  <a:pt x="198081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79581" y="412645"/>
            <a:ext cx="214205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1814" b="1" spc="-263" dirty="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814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47787" y="454468"/>
            <a:ext cx="3286772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lang="en-US"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907" b="1" spc="-14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Customers do you want to See this </a:t>
            </a:r>
            <a:r>
              <a:rPr lang="en-US"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section, Select </a:t>
            </a:r>
            <a:r>
              <a:rPr lang="en-US" sz="907" b="1" spc="-14" dirty="0">
                <a:solidFill>
                  <a:srgbClr val="D15D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Equinix</a:t>
            </a:r>
          </a:p>
        </p:txBody>
      </p:sp>
      <p:sp>
        <p:nvSpPr>
          <p:cNvPr id="26" name="object 26"/>
          <p:cNvSpPr/>
          <p:nvPr/>
        </p:nvSpPr>
        <p:spPr>
          <a:xfrm>
            <a:off x="4400452" y="2154468"/>
            <a:ext cx="1227645" cy="1164881"/>
          </a:xfrm>
          <a:custGeom>
            <a:avLst/>
            <a:gdLst/>
            <a:ahLst/>
            <a:cxnLst/>
            <a:rect l="l" t="t" r="r" b="b"/>
            <a:pathLst>
              <a:path w="1353820" h="1284604">
                <a:moveTo>
                  <a:pt x="0" y="0"/>
                </a:moveTo>
                <a:lnTo>
                  <a:pt x="0" y="1284452"/>
                </a:lnTo>
                <a:lnTo>
                  <a:pt x="1353464" y="1284452"/>
                </a:lnTo>
                <a:lnTo>
                  <a:pt x="135346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823456" y="6547768"/>
            <a:ext cx="3447426" cy="0"/>
          </a:xfrm>
          <a:custGeom>
            <a:avLst/>
            <a:gdLst/>
            <a:ahLst/>
            <a:cxnLst/>
            <a:rect l="l" t="t" r="r" b="b"/>
            <a:pathLst>
              <a:path w="3801745">
                <a:moveTo>
                  <a:pt x="380116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0497611" y="8223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016131" y="8223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xfrm>
            <a:off x="13036402" y="5937523"/>
            <a:ext cx="128478" cy="158778"/>
          </a:xfrm>
          <a:prstGeom prst="rect">
            <a:avLst/>
          </a:prstGeom>
        </p:spPr>
        <p:txBody>
          <a:bodyPr vert="horz" wrap="square" lIns="0" tIns="19002" rIns="0" bIns="0" rtlCol="0">
            <a:spAutoFit/>
          </a:bodyPr>
          <a:lstStyle/>
          <a:p>
            <a:pPr marL="23033" defTabSz="829178">
              <a:spcBef>
                <a:spcPts val="150"/>
              </a:spcBef>
            </a:pPr>
            <a:fld id="{81D60167-4931-47E6-BA6A-407CBD079E47}" type="slidenum">
              <a:rPr spc="-91" dirty="0"/>
              <a:pPr marL="23033" defTabSz="829178">
                <a:spcBef>
                  <a:spcPts val="150"/>
                </a:spcBef>
              </a:pPr>
              <a:t>7</a:t>
            </a:fld>
            <a:endParaRPr spc="-91" dirty="0"/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xfrm>
            <a:off x="1737293" y="5971009"/>
            <a:ext cx="2170293" cy="114581"/>
          </a:xfrm>
          <a:prstGeom prst="rect">
            <a:avLst/>
          </a:prstGeom>
        </p:spPr>
        <p:txBody>
          <a:bodyPr vert="horz" wrap="square" lIns="0" tIns="16699" rIns="0" bIns="0" rtlCol="0">
            <a:spAutoFit/>
          </a:bodyPr>
          <a:lstStyle/>
          <a:p>
            <a:pPr marL="11516" defTabSz="829178">
              <a:spcBef>
                <a:spcPts val="131"/>
              </a:spcBef>
            </a:pPr>
            <a:r>
              <a:rPr b="1" spc="-14" dirty="0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spc="-50" dirty="0"/>
              <a:t>SUPPLIER </a:t>
            </a:r>
            <a:r>
              <a:rPr spc="-27" dirty="0"/>
              <a:t>GUIDANCE </a:t>
            </a:r>
            <a:r>
              <a:rPr spc="-45" dirty="0"/>
              <a:t>FOR </a:t>
            </a:r>
            <a:r>
              <a:rPr spc="-23" dirty="0"/>
              <a:t>NEW</a:t>
            </a:r>
            <a:r>
              <a:rPr spc="-118" dirty="0"/>
              <a:t> </a:t>
            </a:r>
            <a:r>
              <a:rPr spc="-54" dirty="0"/>
              <a:t>SUPPLIERS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5393A8F-07BD-4B04-8FCB-325EF99EA30C}"/>
              </a:ext>
            </a:extLst>
          </p:cNvPr>
          <p:cNvGrpSpPr/>
          <p:nvPr/>
        </p:nvGrpSpPr>
        <p:grpSpPr>
          <a:xfrm>
            <a:off x="2098939" y="1343664"/>
            <a:ext cx="3418566" cy="3145806"/>
            <a:chOff x="626360" y="1275221"/>
            <a:chExt cx="3769919" cy="3469125"/>
          </a:xfrm>
        </p:grpSpPr>
        <p:pic>
          <p:nvPicPr>
            <p:cNvPr id="1025" name="Picture 1" descr="Tell your customers about your organization &#10;wnicn customers do you want to see this? &#10;All &#10;EQUINIX INC. - S2P supplier ">
              <a:extLst>
                <a:ext uri="{FF2B5EF4-FFF2-40B4-BE49-F238E27FC236}">
                  <a16:creationId xmlns:a16="http://schemas.microsoft.com/office/drawing/2014/main" id="{E610C69F-0651-4F87-ADBC-C314ADD114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360" y="1275221"/>
              <a:ext cx="3769919" cy="12755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04571C2C-5ABE-4A31-8042-213C144C2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6360" y="2540444"/>
              <a:ext cx="3769919" cy="220390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F2D2DE0-42F6-4BFF-A6D4-A88F70B70458}"/>
              </a:ext>
            </a:extLst>
          </p:cNvPr>
          <p:cNvGrpSpPr/>
          <p:nvPr/>
        </p:nvGrpSpPr>
        <p:grpSpPr>
          <a:xfrm>
            <a:off x="2070794" y="505183"/>
            <a:ext cx="143379" cy="167418"/>
            <a:chOff x="6093282" y="4549986"/>
            <a:chExt cx="158115" cy="184625"/>
          </a:xfrm>
        </p:grpSpPr>
        <p:sp>
          <p:nvSpPr>
            <p:cNvPr id="44" name="object 44">
              <a:extLst>
                <a:ext uri="{FF2B5EF4-FFF2-40B4-BE49-F238E27FC236}">
                  <a16:creationId xmlns:a16="http://schemas.microsoft.com/office/drawing/2014/main" id="{66B424F1-E773-410E-9866-DEB5C3556113}"/>
                </a:ext>
              </a:extLst>
            </p:cNvPr>
            <p:cNvSpPr/>
            <p:nvPr/>
          </p:nvSpPr>
          <p:spPr>
            <a:xfrm>
              <a:off x="6093282" y="4559237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4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object 45">
              <a:extLst>
                <a:ext uri="{FF2B5EF4-FFF2-40B4-BE49-F238E27FC236}">
                  <a16:creationId xmlns:a16="http://schemas.microsoft.com/office/drawing/2014/main" id="{D6EA382E-5B7C-405C-9F3D-A51E8F9D9ECE}"/>
                </a:ext>
              </a:extLst>
            </p:cNvPr>
            <p:cNvSpPr txBox="1"/>
            <p:nvPr/>
          </p:nvSpPr>
          <p:spPr>
            <a:xfrm>
              <a:off x="6120347" y="4549986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53" name="object 6">
            <a:extLst>
              <a:ext uri="{FF2B5EF4-FFF2-40B4-BE49-F238E27FC236}">
                <a16:creationId xmlns:a16="http://schemas.microsoft.com/office/drawing/2014/main" id="{A0B3A311-0DAA-4B61-BBE6-0161740230D1}"/>
              </a:ext>
            </a:extLst>
          </p:cNvPr>
          <p:cNvSpPr txBox="1"/>
          <p:nvPr/>
        </p:nvSpPr>
        <p:spPr>
          <a:xfrm>
            <a:off x="2341326" y="867492"/>
            <a:ext cx="3286772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registered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legal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entity.</a:t>
            </a:r>
            <a:r>
              <a:rPr sz="907" spc="-91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b="1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the same  location where you receive government documents.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9CDDB258-C955-4AE1-B6AC-EBD15003E80A}"/>
              </a:ext>
            </a:extLst>
          </p:cNvPr>
          <p:cNvGrpSpPr/>
          <p:nvPr/>
        </p:nvGrpSpPr>
        <p:grpSpPr>
          <a:xfrm>
            <a:off x="2073188" y="924419"/>
            <a:ext cx="143379" cy="167418"/>
            <a:chOff x="6093282" y="4549986"/>
            <a:chExt cx="158115" cy="184625"/>
          </a:xfrm>
        </p:grpSpPr>
        <p:sp>
          <p:nvSpPr>
            <p:cNvPr id="55" name="object 44">
              <a:extLst>
                <a:ext uri="{FF2B5EF4-FFF2-40B4-BE49-F238E27FC236}">
                  <a16:creationId xmlns:a16="http://schemas.microsoft.com/office/drawing/2014/main" id="{AF0CB042-5B0F-49A8-B2E4-0FABCC85DBAD}"/>
                </a:ext>
              </a:extLst>
            </p:cNvPr>
            <p:cNvSpPr/>
            <p:nvPr/>
          </p:nvSpPr>
          <p:spPr>
            <a:xfrm>
              <a:off x="6093282" y="4559237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4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6" name="object 45">
              <a:extLst>
                <a:ext uri="{FF2B5EF4-FFF2-40B4-BE49-F238E27FC236}">
                  <a16:creationId xmlns:a16="http://schemas.microsoft.com/office/drawing/2014/main" id="{78321455-1295-4027-88BB-FC1FE1D0037F}"/>
                </a:ext>
              </a:extLst>
            </p:cNvPr>
            <p:cNvSpPr txBox="1"/>
            <p:nvPr/>
          </p:nvSpPr>
          <p:spPr>
            <a:xfrm>
              <a:off x="6120347" y="4549986"/>
              <a:ext cx="83820" cy="1846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28" name="object 28"/>
          <p:cNvSpPr/>
          <p:nvPr/>
        </p:nvSpPr>
        <p:spPr>
          <a:xfrm>
            <a:off x="2502892" y="2268670"/>
            <a:ext cx="473323" cy="355856"/>
          </a:xfrm>
          <a:custGeom>
            <a:avLst/>
            <a:gdLst/>
            <a:ahLst/>
            <a:cxnLst/>
            <a:rect l="l" t="t" r="r" b="b"/>
            <a:pathLst>
              <a:path w="521969" h="392429">
                <a:moveTo>
                  <a:pt x="260896" y="391998"/>
                </a:moveTo>
                <a:lnTo>
                  <a:pt x="313477" y="388015"/>
                </a:lnTo>
                <a:lnTo>
                  <a:pt x="362450" y="376594"/>
                </a:lnTo>
                <a:lnTo>
                  <a:pt x="406767" y="358523"/>
                </a:lnTo>
                <a:lnTo>
                  <a:pt x="445379" y="334589"/>
                </a:lnTo>
                <a:lnTo>
                  <a:pt x="477236" y="305581"/>
                </a:lnTo>
                <a:lnTo>
                  <a:pt x="501290" y="272288"/>
                </a:lnTo>
                <a:lnTo>
                  <a:pt x="516491" y="235498"/>
                </a:lnTo>
                <a:lnTo>
                  <a:pt x="521792" y="195999"/>
                </a:lnTo>
                <a:lnTo>
                  <a:pt x="516491" y="156496"/>
                </a:lnTo>
                <a:lnTo>
                  <a:pt x="501290" y="119704"/>
                </a:lnTo>
                <a:lnTo>
                  <a:pt x="477236" y="86410"/>
                </a:lnTo>
                <a:lnTo>
                  <a:pt x="445379" y="57403"/>
                </a:lnTo>
                <a:lnTo>
                  <a:pt x="406767" y="33471"/>
                </a:lnTo>
                <a:lnTo>
                  <a:pt x="362450" y="15401"/>
                </a:lnTo>
                <a:lnTo>
                  <a:pt x="313477" y="3981"/>
                </a:lnTo>
                <a:lnTo>
                  <a:pt x="260896" y="0"/>
                </a:lnTo>
                <a:lnTo>
                  <a:pt x="208314" y="3981"/>
                </a:lnTo>
                <a:lnTo>
                  <a:pt x="159341" y="15401"/>
                </a:lnTo>
                <a:lnTo>
                  <a:pt x="115024" y="33471"/>
                </a:lnTo>
                <a:lnTo>
                  <a:pt x="76412" y="57403"/>
                </a:lnTo>
                <a:lnTo>
                  <a:pt x="44555" y="86410"/>
                </a:lnTo>
                <a:lnTo>
                  <a:pt x="20501" y="119704"/>
                </a:lnTo>
                <a:lnTo>
                  <a:pt x="5300" y="156496"/>
                </a:lnTo>
                <a:lnTo>
                  <a:pt x="0" y="195999"/>
                </a:lnTo>
                <a:lnTo>
                  <a:pt x="5300" y="235498"/>
                </a:lnTo>
                <a:lnTo>
                  <a:pt x="20501" y="272288"/>
                </a:lnTo>
                <a:lnTo>
                  <a:pt x="44555" y="305581"/>
                </a:lnTo>
                <a:lnTo>
                  <a:pt x="76412" y="334589"/>
                </a:lnTo>
                <a:lnTo>
                  <a:pt x="115024" y="358523"/>
                </a:lnTo>
                <a:lnTo>
                  <a:pt x="159341" y="376594"/>
                </a:lnTo>
                <a:lnTo>
                  <a:pt x="208314" y="388015"/>
                </a:lnTo>
                <a:lnTo>
                  <a:pt x="260896" y="391998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566434" y="4837904"/>
            <a:ext cx="2922280" cy="10123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133590" rIns="0" bIns="0" rtlCol="0">
            <a:spAutoFit/>
          </a:bodyPr>
          <a:lstStyle/>
          <a:p>
            <a:pPr marL="475050" defTabSz="829178">
              <a:spcBef>
                <a:spcPts val="1052"/>
              </a:spcBef>
            </a:pPr>
            <a:r>
              <a:rPr sz="907" b="1" spc="-136" dirty="0">
                <a:solidFill>
                  <a:srgbClr val="005469"/>
                </a:solidFill>
                <a:latin typeface="Arial Black"/>
                <a:cs typeface="Arial Black"/>
              </a:rPr>
              <a:t>PLEASE</a:t>
            </a:r>
            <a:r>
              <a:rPr sz="907" b="1" spc="-208" dirty="0">
                <a:solidFill>
                  <a:srgbClr val="005469"/>
                </a:solidFill>
                <a:latin typeface="Arial Black"/>
                <a:cs typeface="Arial Black"/>
              </a:rPr>
              <a:t> </a:t>
            </a:r>
            <a:r>
              <a:rPr sz="907" b="1" spc="-109" dirty="0">
                <a:solidFill>
                  <a:srgbClr val="005469"/>
                </a:solidFill>
                <a:latin typeface="Arial Black"/>
                <a:cs typeface="Arial Black"/>
              </a:rPr>
              <a:t>NOTE</a:t>
            </a:r>
            <a:endParaRPr sz="907" b="1" dirty="0">
              <a:solidFill>
                <a:prstClr val="black"/>
              </a:solidFill>
              <a:latin typeface="Arial Black"/>
              <a:cs typeface="Arial Black"/>
            </a:endParaRPr>
          </a:p>
          <a:p>
            <a:pPr marL="475050" marR="156047" defTabSz="829178">
              <a:spcBef>
                <a:spcPts val="735"/>
              </a:spcBef>
            </a:pP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</a:t>
            </a:r>
            <a:r>
              <a:rPr sz="907" spc="1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 </a:t>
            </a:r>
            <a:r>
              <a:rPr sz="907" spc="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</a:t>
            </a:r>
            <a:r>
              <a:rPr sz="907" spc="2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</a:t>
            </a:r>
            <a:r>
              <a:rPr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boxes </a:t>
            </a:r>
            <a:r>
              <a:rPr sz="907" spc="-3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sz="907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sz="907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Invoice  </a:t>
            </a:r>
            <a:r>
              <a:rPr sz="907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sz="907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r>
              <a:rPr sz="907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sz="907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5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07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8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same</a:t>
            </a:r>
            <a:r>
              <a:rPr sz="907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sz="907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907" spc="-14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9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Remit-To  </a:t>
            </a:r>
            <a:r>
              <a:rPr sz="907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r>
              <a:rPr sz="907" spc="-1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36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and/or</a:t>
            </a:r>
            <a:r>
              <a:rPr sz="907" spc="-1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907" spc="-1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Ship</a:t>
            </a:r>
            <a:r>
              <a:rPr sz="907" spc="-1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68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sz="907" spc="-150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82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address.</a:t>
            </a:r>
            <a:endParaRPr lang="en-US" sz="907" spc="-82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5050" marR="156047" defTabSz="829178">
              <a:spcBef>
                <a:spcPts val="735"/>
              </a:spcBef>
            </a:pP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C246A28-6688-444C-8A37-331ACF9D60AF}"/>
              </a:ext>
            </a:extLst>
          </p:cNvPr>
          <p:cNvGrpSpPr/>
          <p:nvPr/>
        </p:nvGrpSpPr>
        <p:grpSpPr>
          <a:xfrm>
            <a:off x="2639811" y="5088692"/>
            <a:ext cx="359311" cy="359311"/>
            <a:chOff x="547002" y="5162624"/>
            <a:chExt cx="396240" cy="396240"/>
          </a:xfrm>
        </p:grpSpPr>
        <p:sp>
          <p:nvSpPr>
            <p:cNvPr id="21" name="object 21"/>
            <p:cNvSpPr/>
            <p:nvPr/>
          </p:nvSpPr>
          <p:spPr>
            <a:xfrm>
              <a:off x="547002" y="516262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solidFill>
              <a:srgbClr val="005469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711445" y="5234284"/>
              <a:ext cx="67310" cy="253365"/>
            </a:xfrm>
            <a:custGeom>
              <a:avLst/>
              <a:gdLst/>
              <a:ahLst/>
              <a:cxnLst/>
              <a:rect l="l" t="t" r="r" b="b"/>
              <a:pathLst>
                <a:path w="67309" h="253364">
                  <a:moveTo>
                    <a:pt x="39535" y="0"/>
                  </a:moveTo>
                  <a:lnTo>
                    <a:pt x="27127" y="0"/>
                  </a:lnTo>
                  <a:lnTo>
                    <a:pt x="21310" y="1663"/>
                  </a:lnTo>
                  <a:lnTo>
                    <a:pt x="11087" y="8280"/>
                  </a:lnTo>
                  <a:lnTo>
                    <a:pt x="7099" y="12954"/>
                  </a:lnTo>
                  <a:lnTo>
                    <a:pt x="1422" y="25044"/>
                  </a:lnTo>
                  <a:lnTo>
                    <a:pt x="0" y="32092"/>
                  </a:lnTo>
                  <a:lnTo>
                    <a:pt x="0" y="40157"/>
                  </a:lnTo>
                  <a:lnTo>
                    <a:pt x="10388" y="92786"/>
                  </a:lnTo>
                  <a:lnTo>
                    <a:pt x="15211" y="109071"/>
                  </a:lnTo>
                  <a:lnTo>
                    <a:pt x="19297" y="123428"/>
                  </a:lnTo>
                  <a:lnTo>
                    <a:pt x="28908" y="165850"/>
                  </a:lnTo>
                  <a:lnTo>
                    <a:pt x="30848" y="186194"/>
                  </a:lnTo>
                  <a:lnTo>
                    <a:pt x="36588" y="186194"/>
                  </a:lnTo>
                  <a:lnTo>
                    <a:pt x="43256" y="140690"/>
                  </a:lnTo>
                  <a:lnTo>
                    <a:pt x="57975" y="89306"/>
                  </a:lnTo>
                  <a:lnTo>
                    <a:pt x="62050" y="74604"/>
                  </a:lnTo>
                  <a:lnTo>
                    <a:pt x="64958" y="61512"/>
                  </a:lnTo>
                  <a:lnTo>
                    <a:pt x="66703" y="50030"/>
                  </a:lnTo>
                  <a:lnTo>
                    <a:pt x="67284" y="40157"/>
                  </a:lnTo>
                  <a:lnTo>
                    <a:pt x="67236" y="32092"/>
                  </a:lnTo>
                  <a:lnTo>
                    <a:pt x="65735" y="25323"/>
                  </a:lnTo>
                  <a:lnTo>
                    <a:pt x="59524" y="13131"/>
                  </a:lnTo>
                  <a:lnTo>
                    <a:pt x="55397" y="8407"/>
                  </a:lnTo>
                  <a:lnTo>
                    <a:pt x="45059" y="1689"/>
                  </a:lnTo>
                  <a:lnTo>
                    <a:pt x="39535" y="0"/>
                  </a:lnTo>
                  <a:close/>
                </a:path>
                <a:path w="67309" h="253364">
                  <a:moveTo>
                    <a:pt x="43916" y="198132"/>
                  </a:moveTo>
                  <a:lnTo>
                    <a:pt x="23558" y="198132"/>
                  </a:lnTo>
                  <a:lnTo>
                    <a:pt x="15760" y="200456"/>
                  </a:lnTo>
                  <a:lnTo>
                    <a:pt x="5003" y="209753"/>
                  </a:lnTo>
                  <a:lnTo>
                    <a:pt x="2324" y="216585"/>
                  </a:lnTo>
                  <a:lnTo>
                    <a:pt x="2324" y="234569"/>
                  </a:lnTo>
                  <a:lnTo>
                    <a:pt x="5003" y="241363"/>
                  </a:lnTo>
                  <a:lnTo>
                    <a:pt x="15760" y="250558"/>
                  </a:lnTo>
                  <a:lnTo>
                    <a:pt x="23558" y="252857"/>
                  </a:lnTo>
                  <a:lnTo>
                    <a:pt x="43916" y="252857"/>
                  </a:lnTo>
                  <a:lnTo>
                    <a:pt x="51701" y="250532"/>
                  </a:lnTo>
                  <a:lnTo>
                    <a:pt x="62547" y="241223"/>
                  </a:lnTo>
                  <a:lnTo>
                    <a:pt x="65224" y="234569"/>
                  </a:lnTo>
                  <a:lnTo>
                    <a:pt x="65265" y="216585"/>
                  </a:lnTo>
                  <a:lnTo>
                    <a:pt x="62547" y="209753"/>
                  </a:lnTo>
                  <a:lnTo>
                    <a:pt x="51701" y="200456"/>
                  </a:lnTo>
                  <a:lnTo>
                    <a:pt x="43916" y="1981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7" name="object 28">
            <a:extLst>
              <a:ext uri="{FF2B5EF4-FFF2-40B4-BE49-F238E27FC236}">
                <a16:creationId xmlns:a16="http://schemas.microsoft.com/office/drawing/2014/main" id="{110980DD-CA60-44E6-855C-C11E73399047}"/>
              </a:ext>
            </a:extLst>
          </p:cNvPr>
          <p:cNvSpPr/>
          <p:nvPr/>
        </p:nvSpPr>
        <p:spPr>
          <a:xfrm>
            <a:off x="2917481" y="3932041"/>
            <a:ext cx="1185035" cy="487764"/>
          </a:xfrm>
          <a:custGeom>
            <a:avLst/>
            <a:gdLst/>
            <a:ahLst/>
            <a:cxnLst/>
            <a:rect l="l" t="t" r="r" b="b"/>
            <a:pathLst>
              <a:path w="521969" h="392429">
                <a:moveTo>
                  <a:pt x="260896" y="391998"/>
                </a:moveTo>
                <a:lnTo>
                  <a:pt x="313477" y="388015"/>
                </a:lnTo>
                <a:lnTo>
                  <a:pt x="362450" y="376594"/>
                </a:lnTo>
                <a:lnTo>
                  <a:pt x="406767" y="358523"/>
                </a:lnTo>
                <a:lnTo>
                  <a:pt x="445379" y="334589"/>
                </a:lnTo>
                <a:lnTo>
                  <a:pt x="477236" y="305581"/>
                </a:lnTo>
                <a:lnTo>
                  <a:pt x="501290" y="272288"/>
                </a:lnTo>
                <a:lnTo>
                  <a:pt x="516491" y="235498"/>
                </a:lnTo>
                <a:lnTo>
                  <a:pt x="521792" y="195999"/>
                </a:lnTo>
                <a:lnTo>
                  <a:pt x="516491" y="156496"/>
                </a:lnTo>
                <a:lnTo>
                  <a:pt x="501290" y="119704"/>
                </a:lnTo>
                <a:lnTo>
                  <a:pt x="477236" y="86410"/>
                </a:lnTo>
                <a:lnTo>
                  <a:pt x="445379" y="57403"/>
                </a:lnTo>
                <a:lnTo>
                  <a:pt x="406767" y="33471"/>
                </a:lnTo>
                <a:lnTo>
                  <a:pt x="362450" y="15401"/>
                </a:lnTo>
                <a:lnTo>
                  <a:pt x="313477" y="3981"/>
                </a:lnTo>
                <a:lnTo>
                  <a:pt x="260896" y="0"/>
                </a:lnTo>
                <a:lnTo>
                  <a:pt x="208314" y="3981"/>
                </a:lnTo>
                <a:lnTo>
                  <a:pt x="159341" y="15401"/>
                </a:lnTo>
                <a:lnTo>
                  <a:pt x="115024" y="33471"/>
                </a:lnTo>
                <a:lnTo>
                  <a:pt x="76412" y="57403"/>
                </a:lnTo>
                <a:lnTo>
                  <a:pt x="44555" y="86410"/>
                </a:lnTo>
                <a:lnTo>
                  <a:pt x="20501" y="119704"/>
                </a:lnTo>
                <a:lnTo>
                  <a:pt x="5300" y="156496"/>
                </a:lnTo>
                <a:lnTo>
                  <a:pt x="0" y="195999"/>
                </a:lnTo>
                <a:lnTo>
                  <a:pt x="5300" y="235498"/>
                </a:lnTo>
                <a:lnTo>
                  <a:pt x="20501" y="272288"/>
                </a:lnTo>
                <a:lnTo>
                  <a:pt x="44555" y="305581"/>
                </a:lnTo>
                <a:lnTo>
                  <a:pt x="76412" y="334589"/>
                </a:lnTo>
                <a:lnTo>
                  <a:pt x="115024" y="358523"/>
                </a:lnTo>
                <a:lnTo>
                  <a:pt x="159341" y="376594"/>
                </a:lnTo>
                <a:lnTo>
                  <a:pt x="208314" y="388015"/>
                </a:lnTo>
                <a:lnTo>
                  <a:pt x="260896" y="391998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6" name="Picture 2" descr="Banking information O &#10;Bank &#10;Bank : &#10;Bank Name: &#10;Name: &#10;Routing (Bank Code) &#10;Number &#10;Confim : &#10;IBA&quot;: &#10;SWIFT/BIC code: &#10;Bank Type: &#10;dank address &#10;Code: &#10;N ands &#10;Code &#10;3 usi &#10;RECOMMENDED &#10;Note: Banking info added here &#10;is NOT automatically sent to &#10;your customer(s). If they dom &#10;have it already - please use &#10;their payment info change &#10;o &#10;process (which may be outside &#10;of Coupa for some buying &#10;o &#10;organizationsb &#10;o &#10;o ">
            <a:extLst>
              <a:ext uri="{FF2B5EF4-FFF2-40B4-BE49-F238E27FC236}">
                <a16:creationId xmlns:a16="http://schemas.microsoft.com/office/drawing/2014/main" id="{7BF71AC5-CD94-45D5-81A1-9AD4EA4F1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616" y="1004505"/>
            <a:ext cx="3320412" cy="2862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object 10">
            <a:extLst>
              <a:ext uri="{FF2B5EF4-FFF2-40B4-BE49-F238E27FC236}">
                <a16:creationId xmlns:a16="http://schemas.microsoft.com/office/drawing/2014/main" id="{F3785654-D461-4B18-97CD-FEF64DAEC1BF}"/>
              </a:ext>
            </a:extLst>
          </p:cNvPr>
          <p:cNvSpPr txBox="1"/>
          <p:nvPr/>
        </p:nvSpPr>
        <p:spPr>
          <a:xfrm>
            <a:off x="7034379" y="458302"/>
            <a:ext cx="2501617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>
              <a:spcBef>
                <a:spcPts val="603"/>
              </a:spcBef>
              <a:tabLst>
                <a:tab pos="103647" algn="l"/>
              </a:tabLst>
            </a:pPr>
            <a:r>
              <a:rPr lang="en-US"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enter your bank details in the Banking Information field.  Requirements per country vary.</a:t>
            </a:r>
            <a:endParaRPr sz="907" spc="-9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object 37">
            <a:extLst>
              <a:ext uri="{FF2B5EF4-FFF2-40B4-BE49-F238E27FC236}">
                <a16:creationId xmlns:a16="http://schemas.microsoft.com/office/drawing/2014/main" id="{A5EA554E-273A-4BEC-8F89-62CC6DFA6030}"/>
              </a:ext>
            </a:extLst>
          </p:cNvPr>
          <p:cNvSpPr txBox="1"/>
          <p:nvPr/>
        </p:nvSpPr>
        <p:spPr>
          <a:xfrm>
            <a:off x="6951887" y="4161567"/>
            <a:ext cx="3107477" cy="6353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>
              <a:spcBef>
                <a:spcPts val="603"/>
              </a:spcBef>
              <a:tabLst>
                <a:tab pos="103647" algn="l"/>
              </a:tabLst>
            </a:pPr>
            <a:r>
              <a:rPr lang="en-US"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find your bank, one of the following three fields must be populated:</a:t>
            </a:r>
          </a:p>
          <a:p>
            <a:pPr marL="11516" marR="18426" defTabSz="829178">
              <a:spcBef>
                <a:spcPts val="603"/>
              </a:spcBef>
              <a:tabLst>
                <a:tab pos="103647" algn="l"/>
              </a:tabLst>
            </a:pP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relevant fields  depend on the Bank  Country for the account.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537366A-6528-4D5A-B091-78A65D952313}"/>
              </a:ext>
            </a:extLst>
          </p:cNvPr>
          <p:cNvGrpSpPr/>
          <p:nvPr/>
        </p:nvGrpSpPr>
        <p:grpSpPr>
          <a:xfrm>
            <a:off x="6979947" y="4851950"/>
            <a:ext cx="143379" cy="168863"/>
            <a:chOff x="6326468" y="525772"/>
            <a:chExt cx="158115" cy="186218"/>
          </a:xfrm>
        </p:grpSpPr>
        <p:sp>
          <p:nvSpPr>
            <p:cNvPr id="62" name="object 25">
              <a:extLst>
                <a:ext uri="{FF2B5EF4-FFF2-40B4-BE49-F238E27FC236}">
                  <a16:creationId xmlns:a16="http://schemas.microsoft.com/office/drawing/2014/main" id="{7B5B40CF-DDA4-4279-8F13-A204CDD81F4D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3" name="object 26">
              <a:extLst>
                <a:ext uri="{FF2B5EF4-FFF2-40B4-BE49-F238E27FC236}">
                  <a16:creationId xmlns:a16="http://schemas.microsoft.com/office/drawing/2014/main" id="{CE858BAE-2620-4540-935F-F780F0D6CCA1}"/>
                </a:ext>
              </a:extLst>
            </p:cNvPr>
            <p:cNvSpPr txBox="1"/>
            <p:nvPr/>
          </p:nvSpPr>
          <p:spPr>
            <a:xfrm>
              <a:off x="6358208" y="525772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66" name="object 37">
            <a:extLst>
              <a:ext uri="{FF2B5EF4-FFF2-40B4-BE49-F238E27FC236}">
                <a16:creationId xmlns:a16="http://schemas.microsoft.com/office/drawing/2014/main" id="{784A4B9D-9C10-478B-9DAE-12F0456A2F45}"/>
              </a:ext>
            </a:extLst>
          </p:cNvPr>
          <p:cNvSpPr txBox="1"/>
          <p:nvPr/>
        </p:nvSpPr>
        <p:spPr>
          <a:xfrm>
            <a:off x="7339769" y="4892213"/>
            <a:ext cx="1658952" cy="13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>
              <a:spcBef>
                <a:spcPts val="254"/>
              </a:spcBef>
              <a:tabLst>
                <a:tab pos="103647" algn="l"/>
              </a:tabLst>
            </a:pPr>
            <a:r>
              <a:rPr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Routing Number</a:t>
            </a:r>
          </a:p>
        </p:txBody>
      </p:sp>
      <p:sp>
        <p:nvSpPr>
          <p:cNvPr id="68" name="object 37">
            <a:extLst>
              <a:ext uri="{FF2B5EF4-FFF2-40B4-BE49-F238E27FC236}">
                <a16:creationId xmlns:a16="http://schemas.microsoft.com/office/drawing/2014/main" id="{13D236CC-F396-4652-AECB-6E0C9EB99C3A}"/>
              </a:ext>
            </a:extLst>
          </p:cNvPr>
          <p:cNvSpPr txBox="1"/>
          <p:nvPr/>
        </p:nvSpPr>
        <p:spPr>
          <a:xfrm>
            <a:off x="7339769" y="5146479"/>
            <a:ext cx="1658952" cy="13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>
              <a:spcBef>
                <a:spcPts val="254"/>
              </a:spcBef>
              <a:tabLst>
                <a:tab pos="103647" algn="l"/>
              </a:tabLst>
            </a:pPr>
            <a:r>
              <a:rPr lang="en-US" sz="907" spc="-9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SWIFT Code</a:t>
            </a:r>
            <a:endParaRPr sz="907" spc="-9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object 37">
            <a:extLst>
              <a:ext uri="{FF2B5EF4-FFF2-40B4-BE49-F238E27FC236}">
                <a16:creationId xmlns:a16="http://schemas.microsoft.com/office/drawing/2014/main" id="{18F46E6A-4028-40C3-A5DD-238D268748AD}"/>
              </a:ext>
            </a:extLst>
          </p:cNvPr>
          <p:cNvSpPr txBox="1"/>
          <p:nvPr/>
        </p:nvSpPr>
        <p:spPr>
          <a:xfrm>
            <a:off x="7339769" y="5425497"/>
            <a:ext cx="1658952" cy="13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>
              <a:spcBef>
                <a:spcPts val="254"/>
              </a:spcBef>
              <a:tabLst>
                <a:tab pos="103647" algn="l"/>
              </a:tabLst>
            </a:pPr>
            <a:r>
              <a:rPr lang="en-US" sz="907" spc="-9" dirty="0" err="1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SortCode</a:t>
            </a:r>
            <a:endParaRPr sz="907" spc="-9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object 37">
            <a:extLst>
              <a:ext uri="{FF2B5EF4-FFF2-40B4-BE49-F238E27FC236}">
                <a16:creationId xmlns:a16="http://schemas.microsoft.com/office/drawing/2014/main" id="{15D4196F-120F-47FB-92D5-8A85E698A07F}"/>
              </a:ext>
            </a:extLst>
          </p:cNvPr>
          <p:cNvSpPr txBox="1"/>
          <p:nvPr/>
        </p:nvSpPr>
        <p:spPr>
          <a:xfrm>
            <a:off x="6793786" y="5838447"/>
            <a:ext cx="3931796" cy="146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18426" defTabSz="829178"/>
            <a:r>
              <a:rPr sz="952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relevant </a:t>
            </a:r>
            <a:r>
              <a:rPr sz="952" b="1" spc="5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fields </a:t>
            </a:r>
            <a:r>
              <a:rPr sz="952" b="1" spc="9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</a:t>
            </a:r>
            <a:r>
              <a:rPr lang="en-US" sz="952" b="1" spc="9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32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sz="952" b="1" spc="18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952" b="1" spc="-14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 </a:t>
            </a:r>
            <a:r>
              <a:rPr sz="952" b="1" spc="5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Country</a:t>
            </a:r>
            <a:r>
              <a:rPr sz="952" b="1" spc="-109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32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sz="952" b="1" spc="-109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18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952" b="1" spc="-109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52" b="1" spc="-9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account.</a:t>
            </a:r>
            <a:endParaRPr sz="952" b="1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D7BB5AF5-CC47-4CB6-9D3F-08087B3D4BD4}"/>
              </a:ext>
            </a:extLst>
          </p:cNvPr>
          <p:cNvGrpSpPr/>
          <p:nvPr/>
        </p:nvGrpSpPr>
        <p:grpSpPr>
          <a:xfrm>
            <a:off x="6982673" y="5133647"/>
            <a:ext cx="143379" cy="168863"/>
            <a:chOff x="6326468" y="525772"/>
            <a:chExt cx="158115" cy="186218"/>
          </a:xfrm>
        </p:grpSpPr>
        <p:sp>
          <p:nvSpPr>
            <p:cNvPr id="73" name="object 25">
              <a:extLst>
                <a:ext uri="{FF2B5EF4-FFF2-40B4-BE49-F238E27FC236}">
                  <a16:creationId xmlns:a16="http://schemas.microsoft.com/office/drawing/2014/main" id="{293FFD6F-E0DA-4109-8DBA-75824F9CA5E1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4" name="object 26">
              <a:extLst>
                <a:ext uri="{FF2B5EF4-FFF2-40B4-BE49-F238E27FC236}">
                  <a16:creationId xmlns:a16="http://schemas.microsoft.com/office/drawing/2014/main" id="{4BA7A301-1B71-4C91-AD06-8E9F35F8313B}"/>
                </a:ext>
              </a:extLst>
            </p:cNvPr>
            <p:cNvSpPr txBox="1"/>
            <p:nvPr/>
          </p:nvSpPr>
          <p:spPr>
            <a:xfrm>
              <a:off x="6358208" y="525772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6047752-ACED-40AB-A54F-C617E4D1E874}"/>
              </a:ext>
            </a:extLst>
          </p:cNvPr>
          <p:cNvGrpSpPr/>
          <p:nvPr/>
        </p:nvGrpSpPr>
        <p:grpSpPr>
          <a:xfrm>
            <a:off x="6979948" y="5419278"/>
            <a:ext cx="143379" cy="168863"/>
            <a:chOff x="6326468" y="525772"/>
            <a:chExt cx="158115" cy="186218"/>
          </a:xfrm>
        </p:grpSpPr>
        <p:sp>
          <p:nvSpPr>
            <p:cNvPr id="76" name="object 25">
              <a:extLst>
                <a:ext uri="{FF2B5EF4-FFF2-40B4-BE49-F238E27FC236}">
                  <a16:creationId xmlns:a16="http://schemas.microsoft.com/office/drawing/2014/main" id="{03F98B2D-1469-42EE-98CD-041BFB38AC84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7" name="object 26">
              <a:extLst>
                <a:ext uri="{FF2B5EF4-FFF2-40B4-BE49-F238E27FC236}">
                  <a16:creationId xmlns:a16="http://schemas.microsoft.com/office/drawing/2014/main" id="{0BF2B43C-0222-4916-BF05-82F077D835AE}"/>
                </a:ext>
              </a:extLst>
            </p:cNvPr>
            <p:cNvSpPr txBox="1"/>
            <p:nvPr/>
          </p:nvSpPr>
          <p:spPr>
            <a:xfrm>
              <a:off x="6358208" y="525772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3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78" name="object 5">
            <a:extLst>
              <a:ext uri="{FF2B5EF4-FFF2-40B4-BE49-F238E27FC236}">
                <a16:creationId xmlns:a16="http://schemas.microsoft.com/office/drawing/2014/main" id="{946A1668-55AF-4392-8496-AB08FCF6012B}"/>
              </a:ext>
            </a:extLst>
          </p:cNvPr>
          <p:cNvSpPr txBox="1">
            <a:spLocks/>
          </p:cNvSpPr>
          <p:nvPr/>
        </p:nvSpPr>
        <p:spPr>
          <a:xfrm>
            <a:off x="6802427" y="63817"/>
            <a:ext cx="3910960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algn="r" defTabSz="829178"/>
            <a:r>
              <a:rPr lang="en-US" sz="1451" b="1" kern="0" spc="-91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Invoice and Banking Information</a:t>
            </a:r>
            <a:endParaRPr lang="en-US" sz="1451" kern="0" dirty="0">
              <a:solidFill>
                <a:srgbClr val="F79646">
                  <a:lumMod val="75000"/>
                </a:srgbClr>
              </a:solidFill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27B86030-62C2-41D3-887D-7C29194CEB84}"/>
              </a:ext>
            </a:extLst>
          </p:cNvPr>
          <p:cNvGrpSpPr/>
          <p:nvPr/>
        </p:nvGrpSpPr>
        <p:grpSpPr>
          <a:xfrm>
            <a:off x="1657381" y="647858"/>
            <a:ext cx="359311" cy="359311"/>
            <a:chOff x="483328" y="706999"/>
            <a:chExt cx="396240" cy="396240"/>
          </a:xfrm>
          <a:solidFill>
            <a:srgbClr val="FF0000"/>
          </a:solidFill>
        </p:grpSpPr>
        <p:sp>
          <p:nvSpPr>
            <p:cNvPr id="2" name="object 2"/>
            <p:cNvSpPr/>
            <p:nvPr/>
          </p:nvSpPr>
          <p:spPr>
            <a:xfrm>
              <a:off x="483328" y="706999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" name="object 3"/>
            <p:cNvSpPr txBox="1"/>
            <p:nvPr/>
          </p:nvSpPr>
          <p:spPr>
            <a:xfrm>
              <a:off x="540732" y="767469"/>
              <a:ext cx="264160" cy="30787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814" b="1" spc="-163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r>
                <a:rPr lang="en-US" sz="1814" b="1" spc="-163" dirty="0">
                  <a:solidFill>
                    <a:srgbClr val="FFFFFF"/>
                  </a:solidFill>
                  <a:latin typeface="Calibri"/>
                  <a:cs typeface="Calibri"/>
                </a:rPr>
                <a:t>4</a:t>
              </a:r>
              <a:endParaRPr sz="1814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6E961E1-C592-4E59-A56F-5C54408F4A81}"/>
              </a:ext>
            </a:extLst>
          </p:cNvPr>
          <p:cNvGrpSpPr/>
          <p:nvPr/>
        </p:nvGrpSpPr>
        <p:grpSpPr>
          <a:xfrm>
            <a:off x="6396883" y="622473"/>
            <a:ext cx="359311" cy="359311"/>
            <a:chOff x="5780923" y="438374"/>
            <a:chExt cx="396240" cy="396240"/>
          </a:xfrm>
          <a:solidFill>
            <a:srgbClr val="FF0000"/>
          </a:solidFill>
        </p:grpSpPr>
        <p:sp>
          <p:nvSpPr>
            <p:cNvPr id="4" name="object 4"/>
            <p:cNvSpPr/>
            <p:nvPr/>
          </p:nvSpPr>
          <p:spPr>
            <a:xfrm>
              <a:off x="5780923" y="43837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5860933" y="455055"/>
              <a:ext cx="236220" cy="30787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814" b="1" spc="-263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r>
                <a:rPr lang="en-US" sz="1814" b="1" spc="-263" dirty="0">
                  <a:solidFill>
                    <a:srgbClr val="FFFFFF"/>
                  </a:solidFill>
                  <a:latin typeface="Calibri"/>
                  <a:cs typeface="Calibri"/>
                </a:rPr>
                <a:t>5</a:t>
              </a:r>
              <a:endParaRPr sz="1814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26" name="object 26"/>
          <p:cNvSpPr/>
          <p:nvPr/>
        </p:nvSpPr>
        <p:spPr>
          <a:xfrm>
            <a:off x="4400452" y="2154468"/>
            <a:ext cx="1227645" cy="1164881"/>
          </a:xfrm>
          <a:custGeom>
            <a:avLst/>
            <a:gdLst/>
            <a:ahLst/>
            <a:cxnLst/>
            <a:rect l="l" t="t" r="r" b="b"/>
            <a:pathLst>
              <a:path w="1353820" h="1284604">
                <a:moveTo>
                  <a:pt x="0" y="0"/>
                </a:moveTo>
                <a:lnTo>
                  <a:pt x="0" y="1284452"/>
                </a:lnTo>
                <a:lnTo>
                  <a:pt x="1353464" y="1284452"/>
                </a:lnTo>
                <a:lnTo>
                  <a:pt x="135346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230500" y="468635"/>
            <a:ext cx="3317291" cy="13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lang="en-US" sz="907" spc="14" dirty="0">
                <a:solidFill>
                  <a:srgbClr val="364546"/>
                </a:solidFill>
                <a:latin typeface="Arial"/>
                <a:cs typeface="Arial"/>
              </a:rPr>
              <a:t>In the </a:t>
            </a:r>
            <a:r>
              <a:rPr lang="en-US" sz="907" b="1" spc="14" dirty="0">
                <a:solidFill>
                  <a:srgbClr val="1F497D"/>
                </a:solidFill>
                <a:latin typeface="Arial"/>
                <a:cs typeface="Arial"/>
              </a:rPr>
              <a:t>What is your Tax ID Field</a:t>
            </a:r>
            <a:r>
              <a:rPr lang="en-US" sz="907" spc="14" dirty="0">
                <a:solidFill>
                  <a:srgbClr val="364546"/>
                </a:solidFill>
                <a:latin typeface="Arial"/>
                <a:cs typeface="Arial"/>
              </a:rPr>
              <a:t>: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0497611" y="8223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016131" y="8223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xfrm>
            <a:off x="13036402" y="5937523"/>
            <a:ext cx="128478" cy="158778"/>
          </a:xfrm>
          <a:prstGeom prst="rect">
            <a:avLst/>
          </a:prstGeom>
        </p:spPr>
        <p:txBody>
          <a:bodyPr vert="horz" wrap="square" lIns="0" tIns="19002" rIns="0" bIns="0" rtlCol="0">
            <a:spAutoFit/>
          </a:bodyPr>
          <a:lstStyle/>
          <a:p>
            <a:pPr marL="23033" defTabSz="829178">
              <a:spcBef>
                <a:spcPts val="150"/>
              </a:spcBef>
            </a:pPr>
            <a:fld id="{81D60167-4931-47E6-BA6A-407CBD079E47}" type="slidenum">
              <a:rPr spc="-91" dirty="0"/>
              <a:pPr marL="23033" defTabSz="829178">
                <a:spcBef>
                  <a:spcPts val="150"/>
                </a:spcBef>
              </a:pPr>
              <a:t>8</a:t>
            </a:fld>
            <a:endParaRPr spc="-91" dirty="0"/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xfrm>
            <a:off x="1737293" y="5971009"/>
            <a:ext cx="2170293" cy="114581"/>
          </a:xfrm>
          <a:prstGeom prst="rect">
            <a:avLst/>
          </a:prstGeom>
        </p:spPr>
        <p:txBody>
          <a:bodyPr vert="horz" wrap="square" lIns="0" tIns="16699" rIns="0" bIns="0" rtlCol="0">
            <a:spAutoFit/>
          </a:bodyPr>
          <a:lstStyle/>
          <a:p>
            <a:pPr marL="11516" defTabSz="829178">
              <a:spcBef>
                <a:spcPts val="131"/>
              </a:spcBef>
            </a:pPr>
            <a:r>
              <a:rPr b="1" spc="-14" dirty="0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spc="-50" dirty="0"/>
              <a:t>SUPPLIER </a:t>
            </a:r>
            <a:r>
              <a:rPr spc="-27" dirty="0"/>
              <a:t>GUIDANCE </a:t>
            </a:r>
            <a:r>
              <a:rPr spc="-45" dirty="0"/>
              <a:t>FOR </a:t>
            </a:r>
            <a:r>
              <a:rPr spc="-23" dirty="0"/>
              <a:t>NEW</a:t>
            </a:r>
            <a:r>
              <a:rPr spc="-118" dirty="0"/>
              <a:t> </a:t>
            </a:r>
            <a:r>
              <a:rPr spc="-54" dirty="0"/>
              <a:t>SUPPLIERS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2712971" y="4347505"/>
            <a:ext cx="2922280" cy="10123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133590" rIns="0" bIns="0" rtlCol="0">
            <a:spAutoFit/>
          </a:bodyPr>
          <a:lstStyle/>
          <a:p>
            <a:pPr marL="475050" marR="156047" defTabSz="829178">
              <a:spcBef>
                <a:spcPts val="735"/>
              </a:spcBef>
            </a:pPr>
            <a:r>
              <a:rPr lang="en-US"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VAT ID is a </a:t>
            </a:r>
            <a:r>
              <a:rPr lang="en-US" sz="907" b="1" spc="5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required </a:t>
            </a:r>
            <a:r>
              <a:rPr lang="en-US"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</a:t>
            </a:r>
          </a:p>
          <a:p>
            <a:pPr marL="475050" marR="156047" defTabSz="829178">
              <a:spcBef>
                <a:spcPts val="735"/>
              </a:spcBef>
            </a:pPr>
            <a:r>
              <a:rPr lang="en-US"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 </a:t>
            </a:r>
            <a:r>
              <a:rPr lang="en-US" sz="907" b="1" spc="5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VAT Registered, please do not select a country and leave the VAT ID Blank.</a:t>
            </a:r>
            <a:endParaRPr lang="en-US" sz="907" spc="-82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5050" marR="156047" defTabSz="829178">
              <a:spcBef>
                <a:spcPts val="735"/>
              </a:spcBef>
            </a:pP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C246A28-6688-444C-8A37-331ACF9D60AF}"/>
              </a:ext>
            </a:extLst>
          </p:cNvPr>
          <p:cNvGrpSpPr/>
          <p:nvPr/>
        </p:nvGrpSpPr>
        <p:grpSpPr>
          <a:xfrm>
            <a:off x="2761243" y="4603670"/>
            <a:ext cx="359311" cy="359311"/>
            <a:chOff x="547002" y="5162624"/>
            <a:chExt cx="396240" cy="396240"/>
          </a:xfrm>
        </p:grpSpPr>
        <p:sp>
          <p:nvSpPr>
            <p:cNvPr id="21" name="object 21"/>
            <p:cNvSpPr/>
            <p:nvPr/>
          </p:nvSpPr>
          <p:spPr>
            <a:xfrm>
              <a:off x="547002" y="516262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solidFill>
              <a:srgbClr val="005469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711445" y="5234284"/>
              <a:ext cx="67310" cy="253365"/>
            </a:xfrm>
            <a:custGeom>
              <a:avLst/>
              <a:gdLst/>
              <a:ahLst/>
              <a:cxnLst/>
              <a:rect l="l" t="t" r="r" b="b"/>
              <a:pathLst>
                <a:path w="67309" h="253364">
                  <a:moveTo>
                    <a:pt x="39535" y="0"/>
                  </a:moveTo>
                  <a:lnTo>
                    <a:pt x="27127" y="0"/>
                  </a:lnTo>
                  <a:lnTo>
                    <a:pt x="21310" y="1663"/>
                  </a:lnTo>
                  <a:lnTo>
                    <a:pt x="11087" y="8280"/>
                  </a:lnTo>
                  <a:lnTo>
                    <a:pt x="7099" y="12954"/>
                  </a:lnTo>
                  <a:lnTo>
                    <a:pt x="1422" y="25044"/>
                  </a:lnTo>
                  <a:lnTo>
                    <a:pt x="0" y="32092"/>
                  </a:lnTo>
                  <a:lnTo>
                    <a:pt x="0" y="40157"/>
                  </a:lnTo>
                  <a:lnTo>
                    <a:pt x="10388" y="92786"/>
                  </a:lnTo>
                  <a:lnTo>
                    <a:pt x="15211" y="109071"/>
                  </a:lnTo>
                  <a:lnTo>
                    <a:pt x="19297" y="123428"/>
                  </a:lnTo>
                  <a:lnTo>
                    <a:pt x="28908" y="165850"/>
                  </a:lnTo>
                  <a:lnTo>
                    <a:pt x="30848" y="186194"/>
                  </a:lnTo>
                  <a:lnTo>
                    <a:pt x="36588" y="186194"/>
                  </a:lnTo>
                  <a:lnTo>
                    <a:pt x="43256" y="140690"/>
                  </a:lnTo>
                  <a:lnTo>
                    <a:pt x="57975" y="89306"/>
                  </a:lnTo>
                  <a:lnTo>
                    <a:pt x="62050" y="74604"/>
                  </a:lnTo>
                  <a:lnTo>
                    <a:pt x="64958" y="61512"/>
                  </a:lnTo>
                  <a:lnTo>
                    <a:pt x="66703" y="50030"/>
                  </a:lnTo>
                  <a:lnTo>
                    <a:pt x="67284" y="40157"/>
                  </a:lnTo>
                  <a:lnTo>
                    <a:pt x="67236" y="32092"/>
                  </a:lnTo>
                  <a:lnTo>
                    <a:pt x="65735" y="25323"/>
                  </a:lnTo>
                  <a:lnTo>
                    <a:pt x="59524" y="13131"/>
                  </a:lnTo>
                  <a:lnTo>
                    <a:pt x="55397" y="8407"/>
                  </a:lnTo>
                  <a:lnTo>
                    <a:pt x="45059" y="1689"/>
                  </a:lnTo>
                  <a:lnTo>
                    <a:pt x="39535" y="0"/>
                  </a:lnTo>
                  <a:close/>
                </a:path>
                <a:path w="67309" h="253364">
                  <a:moveTo>
                    <a:pt x="43916" y="198132"/>
                  </a:moveTo>
                  <a:lnTo>
                    <a:pt x="23558" y="198132"/>
                  </a:lnTo>
                  <a:lnTo>
                    <a:pt x="15760" y="200456"/>
                  </a:lnTo>
                  <a:lnTo>
                    <a:pt x="5003" y="209753"/>
                  </a:lnTo>
                  <a:lnTo>
                    <a:pt x="2324" y="216585"/>
                  </a:lnTo>
                  <a:lnTo>
                    <a:pt x="2324" y="234569"/>
                  </a:lnTo>
                  <a:lnTo>
                    <a:pt x="5003" y="241363"/>
                  </a:lnTo>
                  <a:lnTo>
                    <a:pt x="15760" y="250558"/>
                  </a:lnTo>
                  <a:lnTo>
                    <a:pt x="23558" y="252857"/>
                  </a:lnTo>
                  <a:lnTo>
                    <a:pt x="43916" y="252857"/>
                  </a:lnTo>
                  <a:lnTo>
                    <a:pt x="51701" y="250532"/>
                  </a:lnTo>
                  <a:lnTo>
                    <a:pt x="62547" y="241223"/>
                  </a:lnTo>
                  <a:lnTo>
                    <a:pt x="65224" y="234569"/>
                  </a:lnTo>
                  <a:lnTo>
                    <a:pt x="65265" y="216585"/>
                  </a:lnTo>
                  <a:lnTo>
                    <a:pt x="62547" y="209753"/>
                  </a:lnTo>
                  <a:lnTo>
                    <a:pt x="51701" y="200456"/>
                  </a:lnTo>
                  <a:lnTo>
                    <a:pt x="43916" y="1981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29178"/>
              <a:endParaRPr sz="1632" dirty="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D4B5DEDD-880F-4E87-BB2B-767D1D7DC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4617" y="2815079"/>
            <a:ext cx="3466856" cy="1106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3F7B0FCA-3245-4999-93FC-BAE42A90A9BF}"/>
              </a:ext>
            </a:extLst>
          </p:cNvPr>
          <p:cNvGrpSpPr/>
          <p:nvPr/>
        </p:nvGrpSpPr>
        <p:grpSpPr>
          <a:xfrm>
            <a:off x="2230500" y="754649"/>
            <a:ext cx="143379" cy="168863"/>
            <a:chOff x="6326468" y="525772"/>
            <a:chExt cx="158115" cy="186218"/>
          </a:xfrm>
        </p:grpSpPr>
        <p:sp>
          <p:nvSpPr>
            <p:cNvPr id="47" name="object 25">
              <a:extLst>
                <a:ext uri="{FF2B5EF4-FFF2-40B4-BE49-F238E27FC236}">
                  <a16:creationId xmlns:a16="http://schemas.microsoft.com/office/drawing/2014/main" id="{60A802A7-C734-4ED5-A282-C48ACEC89617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object 26">
              <a:extLst>
                <a:ext uri="{FF2B5EF4-FFF2-40B4-BE49-F238E27FC236}">
                  <a16:creationId xmlns:a16="http://schemas.microsoft.com/office/drawing/2014/main" id="{FC86FD44-BA06-4AE1-9D22-39A17BD7C3A0}"/>
                </a:ext>
              </a:extLst>
            </p:cNvPr>
            <p:cNvSpPr txBox="1"/>
            <p:nvPr/>
          </p:nvSpPr>
          <p:spPr>
            <a:xfrm>
              <a:off x="6358208" y="525772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49" name="object 29">
            <a:extLst>
              <a:ext uri="{FF2B5EF4-FFF2-40B4-BE49-F238E27FC236}">
                <a16:creationId xmlns:a16="http://schemas.microsoft.com/office/drawing/2014/main" id="{CFD72967-68F0-4511-A6FC-D9209A1DE7C8}"/>
              </a:ext>
            </a:extLst>
          </p:cNvPr>
          <p:cNvSpPr txBox="1"/>
          <p:nvPr/>
        </p:nvSpPr>
        <p:spPr>
          <a:xfrm>
            <a:off x="2497975" y="738886"/>
            <a:ext cx="2883826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Select your country from the drop down menu in the Country Field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03F4F50-4505-4333-B55D-D8FFB0A7A761}"/>
              </a:ext>
            </a:extLst>
          </p:cNvPr>
          <p:cNvGrpSpPr/>
          <p:nvPr/>
        </p:nvGrpSpPr>
        <p:grpSpPr>
          <a:xfrm>
            <a:off x="2259282" y="1159619"/>
            <a:ext cx="143379" cy="167418"/>
            <a:chOff x="6326468" y="540599"/>
            <a:chExt cx="158115" cy="184624"/>
          </a:xfrm>
        </p:grpSpPr>
        <p:sp>
          <p:nvSpPr>
            <p:cNvPr id="51" name="object 25">
              <a:extLst>
                <a:ext uri="{FF2B5EF4-FFF2-40B4-BE49-F238E27FC236}">
                  <a16:creationId xmlns:a16="http://schemas.microsoft.com/office/drawing/2014/main" id="{195698EA-8E09-49D4-9B2B-CD6F1DD984E3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2" name="object 26">
              <a:extLst>
                <a:ext uri="{FF2B5EF4-FFF2-40B4-BE49-F238E27FC236}">
                  <a16:creationId xmlns:a16="http://schemas.microsoft.com/office/drawing/2014/main" id="{A6135C34-C776-47DE-B585-E48ED35ADF35}"/>
                </a:ext>
              </a:extLst>
            </p:cNvPr>
            <p:cNvSpPr txBox="1"/>
            <p:nvPr/>
          </p:nvSpPr>
          <p:spPr>
            <a:xfrm>
              <a:off x="6363615" y="540599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58" name="object 29">
            <a:extLst>
              <a:ext uri="{FF2B5EF4-FFF2-40B4-BE49-F238E27FC236}">
                <a16:creationId xmlns:a16="http://schemas.microsoft.com/office/drawing/2014/main" id="{B935705E-D24D-44C3-8EC3-50A5A309D782}"/>
              </a:ext>
            </a:extLst>
          </p:cNvPr>
          <p:cNvSpPr txBox="1"/>
          <p:nvPr/>
        </p:nvSpPr>
        <p:spPr>
          <a:xfrm>
            <a:off x="2547857" y="1181469"/>
            <a:ext cx="2883826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Enter your </a:t>
            </a:r>
            <a:r>
              <a:rPr lang="en-US" sz="907" b="1" dirty="0">
                <a:solidFill>
                  <a:srgbClr val="1F497D"/>
                </a:solidFill>
                <a:latin typeface="Arial"/>
                <a:cs typeface="Arial"/>
              </a:rPr>
              <a:t>VAT ID </a:t>
            </a:r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in the VAT ID field.</a:t>
            </a:r>
          </a:p>
          <a:p>
            <a:pPr marL="11516" marR="4607" defTabSz="829178"/>
            <a:endParaRPr lang="en-US"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7" name="object 28">
            <a:extLst>
              <a:ext uri="{FF2B5EF4-FFF2-40B4-BE49-F238E27FC236}">
                <a16:creationId xmlns:a16="http://schemas.microsoft.com/office/drawing/2014/main" id="{110980DD-CA60-44E6-855C-C11E73399047}"/>
              </a:ext>
            </a:extLst>
          </p:cNvPr>
          <p:cNvSpPr/>
          <p:nvPr/>
        </p:nvSpPr>
        <p:spPr>
          <a:xfrm>
            <a:off x="2613932" y="2986923"/>
            <a:ext cx="1866929" cy="664851"/>
          </a:xfrm>
          <a:custGeom>
            <a:avLst/>
            <a:gdLst/>
            <a:ahLst/>
            <a:cxnLst/>
            <a:rect l="l" t="t" r="r" b="b"/>
            <a:pathLst>
              <a:path w="521969" h="392429">
                <a:moveTo>
                  <a:pt x="260896" y="391998"/>
                </a:moveTo>
                <a:lnTo>
                  <a:pt x="313477" y="388015"/>
                </a:lnTo>
                <a:lnTo>
                  <a:pt x="362450" y="376594"/>
                </a:lnTo>
                <a:lnTo>
                  <a:pt x="406767" y="358523"/>
                </a:lnTo>
                <a:lnTo>
                  <a:pt x="445379" y="334589"/>
                </a:lnTo>
                <a:lnTo>
                  <a:pt x="477236" y="305581"/>
                </a:lnTo>
                <a:lnTo>
                  <a:pt x="501290" y="272288"/>
                </a:lnTo>
                <a:lnTo>
                  <a:pt x="516491" y="235498"/>
                </a:lnTo>
                <a:lnTo>
                  <a:pt x="521792" y="195999"/>
                </a:lnTo>
                <a:lnTo>
                  <a:pt x="516491" y="156496"/>
                </a:lnTo>
                <a:lnTo>
                  <a:pt x="501290" y="119704"/>
                </a:lnTo>
                <a:lnTo>
                  <a:pt x="477236" y="86410"/>
                </a:lnTo>
                <a:lnTo>
                  <a:pt x="445379" y="57403"/>
                </a:lnTo>
                <a:lnTo>
                  <a:pt x="406767" y="33471"/>
                </a:lnTo>
                <a:lnTo>
                  <a:pt x="362450" y="15401"/>
                </a:lnTo>
                <a:lnTo>
                  <a:pt x="313477" y="3981"/>
                </a:lnTo>
                <a:lnTo>
                  <a:pt x="260896" y="0"/>
                </a:lnTo>
                <a:lnTo>
                  <a:pt x="208314" y="3981"/>
                </a:lnTo>
                <a:lnTo>
                  <a:pt x="159341" y="15401"/>
                </a:lnTo>
                <a:lnTo>
                  <a:pt x="115024" y="33471"/>
                </a:lnTo>
                <a:lnTo>
                  <a:pt x="76412" y="57403"/>
                </a:lnTo>
                <a:lnTo>
                  <a:pt x="44555" y="86410"/>
                </a:lnTo>
                <a:lnTo>
                  <a:pt x="20501" y="119704"/>
                </a:lnTo>
                <a:lnTo>
                  <a:pt x="5300" y="156496"/>
                </a:lnTo>
                <a:lnTo>
                  <a:pt x="0" y="195999"/>
                </a:lnTo>
                <a:lnTo>
                  <a:pt x="5300" y="235498"/>
                </a:lnTo>
                <a:lnTo>
                  <a:pt x="20501" y="272288"/>
                </a:lnTo>
                <a:lnTo>
                  <a:pt x="44555" y="305581"/>
                </a:lnTo>
                <a:lnTo>
                  <a:pt x="76412" y="334589"/>
                </a:lnTo>
                <a:lnTo>
                  <a:pt x="115024" y="358523"/>
                </a:lnTo>
                <a:lnTo>
                  <a:pt x="159341" y="376594"/>
                </a:lnTo>
                <a:lnTo>
                  <a:pt x="208314" y="388015"/>
                </a:lnTo>
                <a:lnTo>
                  <a:pt x="260896" y="391998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46967690-B870-4D34-9297-28A07EAE12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1152" y="1545408"/>
            <a:ext cx="4139820" cy="144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0" name="object 29">
            <a:extLst>
              <a:ext uri="{FF2B5EF4-FFF2-40B4-BE49-F238E27FC236}">
                <a16:creationId xmlns:a16="http://schemas.microsoft.com/office/drawing/2014/main" id="{A5BBFF9E-0F95-4BC0-8D03-A12C8EF8C5AC}"/>
              </a:ext>
            </a:extLst>
          </p:cNvPr>
          <p:cNvSpPr txBox="1"/>
          <p:nvPr/>
        </p:nvSpPr>
        <p:spPr>
          <a:xfrm>
            <a:off x="6935764" y="604127"/>
            <a:ext cx="3317291" cy="6979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The </a:t>
            </a:r>
            <a:r>
              <a:rPr lang="en-US" sz="907" b="1" dirty="0">
                <a:solidFill>
                  <a:srgbClr val="1F497D"/>
                </a:solidFill>
                <a:latin typeface="Arial"/>
                <a:cs typeface="Arial"/>
              </a:rPr>
              <a:t>Invoice From Code </a:t>
            </a:r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Field allows you to tie your CSP invoice FROM ADDRESS (i.e. the registered address) with the corresponding address in your ERP.</a:t>
            </a:r>
          </a:p>
          <a:p>
            <a:pPr marL="11516" marR="4607" defTabSz="829178"/>
            <a:endParaRPr lang="en-US" sz="907" dirty="0">
              <a:solidFill>
                <a:prstClr val="black"/>
              </a:solidFill>
              <a:latin typeface="Arial"/>
              <a:cs typeface="Arial"/>
            </a:endParaRPr>
          </a:p>
          <a:p>
            <a:pPr marL="11516" marR="4607" defTabSz="829178"/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You can also confirm your preferred language of correspondence 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866999" y="1905153"/>
            <a:ext cx="818920" cy="375882"/>
          </a:xfrm>
          <a:custGeom>
            <a:avLst/>
            <a:gdLst/>
            <a:ahLst/>
            <a:cxnLst/>
            <a:rect l="l" t="t" r="r" b="b"/>
            <a:pathLst>
              <a:path w="3052445" h="495300">
                <a:moveTo>
                  <a:pt x="1526197" y="494791"/>
                </a:moveTo>
                <a:lnTo>
                  <a:pt x="1602370" y="494489"/>
                </a:lnTo>
                <a:lnTo>
                  <a:pt x="1677576" y="493590"/>
                </a:lnTo>
                <a:lnTo>
                  <a:pt x="1751728" y="492109"/>
                </a:lnTo>
                <a:lnTo>
                  <a:pt x="1824738" y="490061"/>
                </a:lnTo>
                <a:lnTo>
                  <a:pt x="1896519" y="487459"/>
                </a:lnTo>
                <a:lnTo>
                  <a:pt x="1966984" y="484318"/>
                </a:lnTo>
                <a:lnTo>
                  <a:pt x="2036045" y="480651"/>
                </a:lnTo>
                <a:lnTo>
                  <a:pt x="2103614" y="476473"/>
                </a:lnTo>
                <a:lnTo>
                  <a:pt x="2169604" y="471799"/>
                </a:lnTo>
                <a:lnTo>
                  <a:pt x="2233929" y="466642"/>
                </a:lnTo>
                <a:lnTo>
                  <a:pt x="2296499" y="461016"/>
                </a:lnTo>
                <a:lnTo>
                  <a:pt x="2357228" y="454936"/>
                </a:lnTo>
                <a:lnTo>
                  <a:pt x="2416029" y="448416"/>
                </a:lnTo>
                <a:lnTo>
                  <a:pt x="2472814" y="441470"/>
                </a:lnTo>
                <a:lnTo>
                  <a:pt x="2527495" y="434112"/>
                </a:lnTo>
                <a:lnTo>
                  <a:pt x="2579986" y="426356"/>
                </a:lnTo>
                <a:lnTo>
                  <a:pt x="2630198" y="418217"/>
                </a:lnTo>
                <a:lnTo>
                  <a:pt x="2678045" y="409708"/>
                </a:lnTo>
                <a:lnTo>
                  <a:pt x="2723438" y="400844"/>
                </a:lnTo>
                <a:lnTo>
                  <a:pt x="2766290" y="391640"/>
                </a:lnTo>
                <a:lnTo>
                  <a:pt x="2806515" y="382108"/>
                </a:lnTo>
                <a:lnTo>
                  <a:pt x="2844024" y="372264"/>
                </a:lnTo>
                <a:lnTo>
                  <a:pt x="2910546" y="351694"/>
                </a:lnTo>
                <a:lnTo>
                  <a:pt x="2965156" y="330044"/>
                </a:lnTo>
                <a:lnTo>
                  <a:pt x="3007156" y="307427"/>
                </a:lnTo>
                <a:lnTo>
                  <a:pt x="3044981" y="271935"/>
                </a:lnTo>
                <a:lnTo>
                  <a:pt x="3052394" y="247395"/>
                </a:lnTo>
                <a:lnTo>
                  <a:pt x="3050526" y="235048"/>
                </a:lnTo>
                <a:lnTo>
                  <a:pt x="3023209" y="199004"/>
                </a:lnTo>
                <a:lnTo>
                  <a:pt x="2987776" y="175947"/>
                </a:lnTo>
                <a:lnTo>
                  <a:pt x="2939384" y="153799"/>
                </a:lnTo>
                <a:lnTo>
                  <a:pt x="2878730" y="132676"/>
                </a:lnTo>
                <a:lnTo>
                  <a:pt x="2806515" y="112689"/>
                </a:lnTo>
                <a:lnTo>
                  <a:pt x="2766290" y="103157"/>
                </a:lnTo>
                <a:lnTo>
                  <a:pt x="2723438" y="93952"/>
                </a:lnTo>
                <a:lnTo>
                  <a:pt x="2678045" y="85088"/>
                </a:lnTo>
                <a:lnTo>
                  <a:pt x="2630198" y="76579"/>
                </a:lnTo>
                <a:lnTo>
                  <a:pt x="2579986" y="68440"/>
                </a:lnTo>
                <a:lnTo>
                  <a:pt x="2527495" y="60684"/>
                </a:lnTo>
                <a:lnTo>
                  <a:pt x="2472814" y="53325"/>
                </a:lnTo>
                <a:lnTo>
                  <a:pt x="2416029" y="46379"/>
                </a:lnTo>
                <a:lnTo>
                  <a:pt x="2357228" y="39858"/>
                </a:lnTo>
                <a:lnTo>
                  <a:pt x="2296499" y="33778"/>
                </a:lnTo>
                <a:lnTo>
                  <a:pt x="2233929" y="28152"/>
                </a:lnTo>
                <a:lnTo>
                  <a:pt x="2169604" y="22994"/>
                </a:lnTo>
                <a:lnTo>
                  <a:pt x="2103614" y="18319"/>
                </a:lnTo>
                <a:lnTo>
                  <a:pt x="2036045" y="14141"/>
                </a:lnTo>
                <a:lnTo>
                  <a:pt x="1966984" y="10475"/>
                </a:lnTo>
                <a:lnTo>
                  <a:pt x="1896519" y="7333"/>
                </a:lnTo>
                <a:lnTo>
                  <a:pt x="1824738" y="4731"/>
                </a:lnTo>
                <a:lnTo>
                  <a:pt x="1751728" y="2682"/>
                </a:lnTo>
                <a:lnTo>
                  <a:pt x="1677576" y="1201"/>
                </a:lnTo>
                <a:lnTo>
                  <a:pt x="1602370" y="302"/>
                </a:lnTo>
                <a:lnTo>
                  <a:pt x="1526197" y="0"/>
                </a:lnTo>
                <a:lnTo>
                  <a:pt x="1450024" y="302"/>
                </a:lnTo>
                <a:lnTo>
                  <a:pt x="1374818" y="1201"/>
                </a:lnTo>
                <a:lnTo>
                  <a:pt x="1300666" y="2682"/>
                </a:lnTo>
                <a:lnTo>
                  <a:pt x="1227655" y="4731"/>
                </a:lnTo>
                <a:lnTo>
                  <a:pt x="1155874" y="7333"/>
                </a:lnTo>
                <a:lnTo>
                  <a:pt x="1085409" y="10475"/>
                </a:lnTo>
                <a:lnTo>
                  <a:pt x="1016349" y="14141"/>
                </a:lnTo>
                <a:lnTo>
                  <a:pt x="948779" y="18319"/>
                </a:lnTo>
                <a:lnTo>
                  <a:pt x="882789" y="22994"/>
                </a:lnTo>
                <a:lnTo>
                  <a:pt x="818465" y="28152"/>
                </a:lnTo>
                <a:lnTo>
                  <a:pt x="755894" y="33778"/>
                </a:lnTo>
                <a:lnTo>
                  <a:pt x="695165" y="39858"/>
                </a:lnTo>
                <a:lnTo>
                  <a:pt x="636364" y="46379"/>
                </a:lnTo>
                <a:lnTo>
                  <a:pt x="579579" y="53325"/>
                </a:lnTo>
                <a:lnTo>
                  <a:pt x="524898" y="60684"/>
                </a:lnTo>
                <a:lnTo>
                  <a:pt x="472407" y="68440"/>
                </a:lnTo>
                <a:lnTo>
                  <a:pt x="422195" y="76579"/>
                </a:lnTo>
                <a:lnTo>
                  <a:pt x="374349" y="85088"/>
                </a:lnTo>
                <a:lnTo>
                  <a:pt x="328955" y="93952"/>
                </a:lnTo>
                <a:lnTo>
                  <a:pt x="286103" y="103157"/>
                </a:lnTo>
                <a:lnTo>
                  <a:pt x="245878" y="112689"/>
                </a:lnTo>
                <a:lnTo>
                  <a:pt x="208369" y="122533"/>
                </a:lnTo>
                <a:lnTo>
                  <a:pt x="141848" y="143102"/>
                </a:lnTo>
                <a:lnTo>
                  <a:pt x="87237" y="164752"/>
                </a:lnTo>
                <a:lnTo>
                  <a:pt x="45237" y="187369"/>
                </a:lnTo>
                <a:lnTo>
                  <a:pt x="7412" y="222858"/>
                </a:lnTo>
                <a:lnTo>
                  <a:pt x="0" y="247395"/>
                </a:lnTo>
                <a:lnTo>
                  <a:pt x="1867" y="259744"/>
                </a:lnTo>
                <a:lnTo>
                  <a:pt x="29185" y="295791"/>
                </a:lnTo>
                <a:lnTo>
                  <a:pt x="64617" y="318849"/>
                </a:lnTo>
                <a:lnTo>
                  <a:pt x="113010" y="340997"/>
                </a:lnTo>
                <a:lnTo>
                  <a:pt x="173663" y="362121"/>
                </a:lnTo>
                <a:lnTo>
                  <a:pt x="245878" y="382108"/>
                </a:lnTo>
                <a:lnTo>
                  <a:pt x="286103" y="391640"/>
                </a:lnTo>
                <a:lnTo>
                  <a:pt x="328955" y="400844"/>
                </a:lnTo>
                <a:lnTo>
                  <a:pt x="374349" y="409708"/>
                </a:lnTo>
                <a:lnTo>
                  <a:pt x="422195" y="418217"/>
                </a:lnTo>
                <a:lnTo>
                  <a:pt x="472407" y="426356"/>
                </a:lnTo>
                <a:lnTo>
                  <a:pt x="524898" y="434112"/>
                </a:lnTo>
                <a:lnTo>
                  <a:pt x="579579" y="441470"/>
                </a:lnTo>
                <a:lnTo>
                  <a:pt x="636364" y="448416"/>
                </a:lnTo>
                <a:lnTo>
                  <a:pt x="695165" y="454936"/>
                </a:lnTo>
                <a:lnTo>
                  <a:pt x="755894" y="461016"/>
                </a:lnTo>
                <a:lnTo>
                  <a:pt x="818465" y="466642"/>
                </a:lnTo>
                <a:lnTo>
                  <a:pt x="882789" y="471799"/>
                </a:lnTo>
                <a:lnTo>
                  <a:pt x="948779" y="476473"/>
                </a:lnTo>
                <a:lnTo>
                  <a:pt x="1016349" y="480651"/>
                </a:lnTo>
                <a:lnTo>
                  <a:pt x="1085409" y="484318"/>
                </a:lnTo>
                <a:lnTo>
                  <a:pt x="1155874" y="487459"/>
                </a:lnTo>
                <a:lnTo>
                  <a:pt x="1227655" y="490061"/>
                </a:lnTo>
                <a:lnTo>
                  <a:pt x="1300666" y="492109"/>
                </a:lnTo>
                <a:lnTo>
                  <a:pt x="1374818" y="493590"/>
                </a:lnTo>
                <a:lnTo>
                  <a:pt x="1450024" y="494489"/>
                </a:lnTo>
                <a:lnTo>
                  <a:pt x="1526197" y="494791"/>
                </a:lnTo>
                <a:close/>
              </a:path>
            </a:pathLst>
          </a:custGeom>
          <a:ln w="25399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9795579" y="2674227"/>
            <a:ext cx="829179" cy="446939"/>
          </a:xfrm>
          <a:custGeom>
            <a:avLst/>
            <a:gdLst/>
            <a:ahLst/>
            <a:cxnLst/>
            <a:rect l="l" t="t" r="r" b="b"/>
            <a:pathLst>
              <a:path w="3052445" h="845820">
                <a:moveTo>
                  <a:pt x="1526197" y="845604"/>
                </a:moveTo>
                <a:lnTo>
                  <a:pt x="1598042" y="845143"/>
                </a:lnTo>
                <a:lnTo>
                  <a:pt x="1669032" y="843776"/>
                </a:lnTo>
                <a:lnTo>
                  <a:pt x="1739095" y="841523"/>
                </a:lnTo>
                <a:lnTo>
                  <a:pt x="1808155" y="838403"/>
                </a:lnTo>
                <a:lnTo>
                  <a:pt x="1876141" y="834437"/>
                </a:lnTo>
                <a:lnTo>
                  <a:pt x="1942978" y="829646"/>
                </a:lnTo>
                <a:lnTo>
                  <a:pt x="2008594" y="824049"/>
                </a:lnTo>
                <a:lnTo>
                  <a:pt x="2072916" y="817667"/>
                </a:lnTo>
                <a:lnTo>
                  <a:pt x="2135869" y="810521"/>
                </a:lnTo>
                <a:lnTo>
                  <a:pt x="2197381" y="802630"/>
                </a:lnTo>
                <a:lnTo>
                  <a:pt x="2257378" y="794015"/>
                </a:lnTo>
                <a:lnTo>
                  <a:pt x="2315788" y="784696"/>
                </a:lnTo>
                <a:lnTo>
                  <a:pt x="2372536" y="774694"/>
                </a:lnTo>
                <a:lnTo>
                  <a:pt x="2427550" y="764028"/>
                </a:lnTo>
                <a:lnTo>
                  <a:pt x="2480757" y="752720"/>
                </a:lnTo>
                <a:lnTo>
                  <a:pt x="2532082" y="740789"/>
                </a:lnTo>
                <a:lnTo>
                  <a:pt x="2581453" y="728255"/>
                </a:lnTo>
                <a:lnTo>
                  <a:pt x="2628796" y="715140"/>
                </a:lnTo>
                <a:lnTo>
                  <a:pt x="2674038" y="701463"/>
                </a:lnTo>
                <a:lnTo>
                  <a:pt x="2717106" y="687244"/>
                </a:lnTo>
                <a:lnTo>
                  <a:pt x="2757927" y="672505"/>
                </a:lnTo>
                <a:lnTo>
                  <a:pt x="2796427" y="657265"/>
                </a:lnTo>
                <a:lnTo>
                  <a:pt x="2832533" y="641544"/>
                </a:lnTo>
                <a:lnTo>
                  <a:pt x="2897270" y="608742"/>
                </a:lnTo>
                <a:lnTo>
                  <a:pt x="2951551" y="574262"/>
                </a:lnTo>
                <a:lnTo>
                  <a:pt x="2994790" y="538266"/>
                </a:lnTo>
                <a:lnTo>
                  <a:pt x="3026401" y="500917"/>
                </a:lnTo>
                <a:lnTo>
                  <a:pt x="3045798" y="462377"/>
                </a:lnTo>
                <a:lnTo>
                  <a:pt x="3052394" y="422808"/>
                </a:lnTo>
                <a:lnTo>
                  <a:pt x="3050733" y="402905"/>
                </a:lnTo>
                <a:lnTo>
                  <a:pt x="3037663" y="363830"/>
                </a:lnTo>
                <a:lnTo>
                  <a:pt x="3012086" y="325864"/>
                </a:lnTo>
                <a:lnTo>
                  <a:pt x="2974588" y="289171"/>
                </a:lnTo>
                <a:lnTo>
                  <a:pt x="2925754" y="253912"/>
                </a:lnTo>
                <a:lnTo>
                  <a:pt x="2866172" y="220250"/>
                </a:lnTo>
                <a:lnTo>
                  <a:pt x="2796427" y="188347"/>
                </a:lnTo>
                <a:lnTo>
                  <a:pt x="2757927" y="173106"/>
                </a:lnTo>
                <a:lnTo>
                  <a:pt x="2717106" y="158366"/>
                </a:lnTo>
                <a:lnTo>
                  <a:pt x="2674038" y="144147"/>
                </a:lnTo>
                <a:lnTo>
                  <a:pt x="2628796" y="130470"/>
                </a:lnTo>
                <a:lnTo>
                  <a:pt x="2581453" y="117354"/>
                </a:lnTo>
                <a:lnTo>
                  <a:pt x="2532082" y="104820"/>
                </a:lnTo>
                <a:lnTo>
                  <a:pt x="2480757" y="92888"/>
                </a:lnTo>
                <a:lnTo>
                  <a:pt x="2427550" y="81579"/>
                </a:lnTo>
                <a:lnTo>
                  <a:pt x="2372536" y="70913"/>
                </a:lnTo>
                <a:lnTo>
                  <a:pt x="2315788" y="60911"/>
                </a:lnTo>
                <a:lnTo>
                  <a:pt x="2257378" y="51591"/>
                </a:lnTo>
                <a:lnTo>
                  <a:pt x="2197381" y="42976"/>
                </a:lnTo>
                <a:lnTo>
                  <a:pt x="2135869" y="35084"/>
                </a:lnTo>
                <a:lnTo>
                  <a:pt x="2072916" y="27937"/>
                </a:lnTo>
                <a:lnTo>
                  <a:pt x="2008594" y="21555"/>
                </a:lnTo>
                <a:lnTo>
                  <a:pt x="1942978" y="15958"/>
                </a:lnTo>
                <a:lnTo>
                  <a:pt x="1876141" y="11167"/>
                </a:lnTo>
                <a:lnTo>
                  <a:pt x="1808155" y="7201"/>
                </a:lnTo>
                <a:lnTo>
                  <a:pt x="1739095" y="4081"/>
                </a:lnTo>
                <a:lnTo>
                  <a:pt x="1669032" y="1827"/>
                </a:lnTo>
                <a:lnTo>
                  <a:pt x="1598042" y="460"/>
                </a:lnTo>
                <a:lnTo>
                  <a:pt x="1526197" y="0"/>
                </a:lnTo>
                <a:lnTo>
                  <a:pt x="1454351" y="460"/>
                </a:lnTo>
                <a:lnTo>
                  <a:pt x="1383361" y="1827"/>
                </a:lnTo>
                <a:lnTo>
                  <a:pt x="1313299" y="4081"/>
                </a:lnTo>
                <a:lnTo>
                  <a:pt x="1244238" y="7201"/>
                </a:lnTo>
                <a:lnTo>
                  <a:pt x="1176252" y="11167"/>
                </a:lnTo>
                <a:lnTo>
                  <a:pt x="1109415" y="15958"/>
                </a:lnTo>
                <a:lnTo>
                  <a:pt x="1043799" y="21555"/>
                </a:lnTo>
                <a:lnTo>
                  <a:pt x="979478" y="27937"/>
                </a:lnTo>
                <a:lnTo>
                  <a:pt x="916524" y="35084"/>
                </a:lnTo>
                <a:lnTo>
                  <a:pt x="855012" y="42976"/>
                </a:lnTo>
                <a:lnTo>
                  <a:pt x="795015" y="51591"/>
                </a:lnTo>
                <a:lnTo>
                  <a:pt x="736605" y="60911"/>
                </a:lnTo>
                <a:lnTo>
                  <a:pt x="679857" y="70913"/>
                </a:lnTo>
                <a:lnTo>
                  <a:pt x="624843" y="81579"/>
                </a:lnTo>
                <a:lnTo>
                  <a:pt x="571637" y="92888"/>
                </a:lnTo>
                <a:lnTo>
                  <a:pt x="520311" y="104820"/>
                </a:lnTo>
                <a:lnTo>
                  <a:pt x="470941" y="117354"/>
                </a:lnTo>
                <a:lnTo>
                  <a:pt x="423597" y="130470"/>
                </a:lnTo>
                <a:lnTo>
                  <a:pt x="378355" y="144147"/>
                </a:lnTo>
                <a:lnTo>
                  <a:pt x="335287" y="158366"/>
                </a:lnTo>
                <a:lnTo>
                  <a:pt x="294466" y="173106"/>
                </a:lnTo>
                <a:lnTo>
                  <a:pt x="255966" y="188347"/>
                </a:lnTo>
                <a:lnTo>
                  <a:pt x="219860" y="204068"/>
                </a:lnTo>
                <a:lnTo>
                  <a:pt x="155123" y="236871"/>
                </a:lnTo>
                <a:lnTo>
                  <a:pt x="100842" y="271352"/>
                </a:lnTo>
                <a:lnTo>
                  <a:pt x="57603" y="307349"/>
                </a:lnTo>
                <a:lnTo>
                  <a:pt x="25992" y="344698"/>
                </a:lnTo>
                <a:lnTo>
                  <a:pt x="6595" y="383239"/>
                </a:lnTo>
                <a:lnTo>
                  <a:pt x="0" y="422808"/>
                </a:lnTo>
                <a:lnTo>
                  <a:pt x="1661" y="442711"/>
                </a:lnTo>
                <a:lnTo>
                  <a:pt x="14730" y="481786"/>
                </a:lnTo>
                <a:lnTo>
                  <a:pt x="40307" y="519751"/>
                </a:lnTo>
                <a:lnTo>
                  <a:pt x="77806" y="556443"/>
                </a:lnTo>
                <a:lnTo>
                  <a:pt x="126639" y="591702"/>
                </a:lnTo>
                <a:lnTo>
                  <a:pt x="186221" y="625363"/>
                </a:lnTo>
                <a:lnTo>
                  <a:pt x="255966" y="657265"/>
                </a:lnTo>
                <a:lnTo>
                  <a:pt x="294466" y="672505"/>
                </a:lnTo>
                <a:lnTo>
                  <a:pt x="335287" y="687244"/>
                </a:lnTo>
                <a:lnTo>
                  <a:pt x="378355" y="701463"/>
                </a:lnTo>
                <a:lnTo>
                  <a:pt x="423597" y="715140"/>
                </a:lnTo>
                <a:lnTo>
                  <a:pt x="470941" y="728255"/>
                </a:lnTo>
                <a:lnTo>
                  <a:pt x="520311" y="740789"/>
                </a:lnTo>
                <a:lnTo>
                  <a:pt x="571637" y="752720"/>
                </a:lnTo>
                <a:lnTo>
                  <a:pt x="624843" y="764028"/>
                </a:lnTo>
                <a:lnTo>
                  <a:pt x="679857" y="774694"/>
                </a:lnTo>
                <a:lnTo>
                  <a:pt x="736605" y="784696"/>
                </a:lnTo>
                <a:lnTo>
                  <a:pt x="795015" y="794015"/>
                </a:lnTo>
                <a:lnTo>
                  <a:pt x="855012" y="802630"/>
                </a:lnTo>
                <a:lnTo>
                  <a:pt x="916524" y="810521"/>
                </a:lnTo>
                <a:lnTo>
                  <a:pt x="979478" y="817667"/>
                </a:lnTo>
                <a:lnTo>
                  <a:pt x="1043799" y="824049"/>
                </a:lnTo>
                <a:lnTo>
                  <a:pt x="1109415" y="829646"/>
                </a:lnTo>
                <a:lnTo>
                  <a:pt x="1176252" y="834437"/>
                </a:lnTo>
                <a:lnTo>
                  <a:pt x="1244238" y="838403"/>
                </a:lnTo>
                <a:lnTo>
                  <a:pt x="1313299" y="841523"/>
                </a:lnTo>
                <a:lnTo>
                  <a:pt x="1383361" y="843776"/>
                </a:lnTo>
                <a:lnTo>
                  <a:pt x="1454351" y="845143"/>
                </a:lnTo>
                <a:lnTo>
                  <a:pt x="1526197" y="845604"/>
                </a:lnTo>
                <a:close/>
              </a:path>
            </a:pathLst>
          </a:custGeom>
          <a:ln w="25399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object 29">
            <a:extLst>
              <a:ext uri="{FF2B5EF4-FFF2-40B4-BE49-F238E27FC236}">
                <a16:creationId xmlns:a16="http://schemas.microsoft.com/office/drawing/2014/main" id="{1995AC9E-7AE8-4966-81AB-B3DCBEB6F486}"/>
              </a:ext>
            </a:extLst>
          </p:cNvPr>
          <p:cNvSpPr txBox="1"/>
          <p:nvPr/>
        </p:nvSpPr>
        <p:spPr>
          <a:xfrm>
            <a:off x="6990267" y="3218293"/>
            <a:ext cx="2883826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Click on the </a:t>
            </a:r>
            <a:r>
              <a:rPr lang="en-US" sz="907" b="1" dirty="0">
                <a:solidFill>
                  <a:srgbClr val="F79646"/>
                </a:solidFill>
                <a:latin typeface="Arial"/>
                <a:cs typeface="Arial"/>
              </a:rPr>
              <a:t>Save &amp; Continue </a:t>
            </a:r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button to proceed to the next section 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D641ED0-0D49-403C-8158-02CFCB231C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4817" y="3846840"/>
            <a:ext cx="3686686" cy="1654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3" name="object 29">
            <a:extLst>
              <a:ext uri="{FF2B5EF4-FFF2-40B4-BE49-F238E27FC236}">
                <a16:creationId xmlns:a16="http://schemas.microsoft.com/office/drawing/2014/main" id="{3ADCEF9F-7FBB-440C-AF00-CBC543F36C87}"/>
              </a:ext>
            </a:extLst>
          </p:cNvPr>
          <p:cNvSpPr txBox="1"/>
          <p:nvPr/>
        </p:nvSpPr>
        <p:spPr>
          <a:xfrm>
            <a:off x="7046482" y="5795145"/>
            <a:ext cx="3343354" cy="5583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The </a:t>
            </a:r>
            <a:r>
              <a:rPr lang="en-US" sz="907" b="1" dirty="0">
                <a:solidFill>
                  <a:srgbClr val="1F497D"/>
                </a:solidFill>
                <a:latin typeface="Arial"/>
                <a:cs typeface="Arial"/>
              </a:rPr>
              <a:t>Where do you want to Receive Payment </a:t>
            </a:r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window will appear.  Confirm that the Remit To address is correct and click the </a:t>
            </a:r>
            <a:r>
              <a:rPr lang="en-US" sz="907" b="1" dirty="0">
                <a:solidFill>
                  <a:srgbClr val="F79646"/>
                </a:solidFill>
                <a:latin typeface="Arial"/>
                <a:cs typeface="Arial"/>
              </a:rPr>
              <a:t>Next</a:t>
            </a:r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 button.  If you wish to add more Remit-to locations, you can do so by clicking on the </a:t>
            </a:r>
            <a:r>
              <a:rPr lang="en-US" sz="907" b="1" dirty="0">
                <a:solidFill>
                  <a:srgbClr val="F79646"/>
                </a:solidFill>
                <a:latin typeface="Arial"/>
                <a:cs typeface="Arial"/>
              </a:rPr>
              <a:t>Add Remit To </a:t>
            </a:r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button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C337FC7-93DD-42EF-97FA-BE49B7222866}"/>
              </a:ext>
            </a:extLst>
          </p:cNvPr>
          <p:cNvGrpSpPr/>
          <p:nvPr/>
        </p:nvGrpSpPr>
        <p:grpSpPr>
          <a:xfrm>
            <a:off x="6383770" y="4053380"/>
            <a:ext cx="359311" cy="359311"/>
            <a:chOff x="5780923" y="438374"/>
            <a:chExt cx="396240" cy="396240"/>
          </a:xfrm>
          <a:solidFill>
            <a:srgbClr val="FF0000"/>
          </a:solidFill>
        </p:grpSpPr>
        <p:sp>
          <p:nvSpPr>
            <p:cNvPr id="65" name="object 4">
              <a:extLst>
                <a:ext uri="{FF2B5EF4-FFF2-40B4-BE49-F238E27FC236}">
                  <a16:creationId xmlns:a16="http://schemas.microsoft.com/office/drawing/2014/main" id="{85F688A5-F1B5-421B-9EC5-AC21C5316AFC}"/>
                </a:ext>
              </a:extLst>
            </p:cNvPr>
            <p:cNvSpPr/>
            <p:nvPr/>
          </p:nvSpPr>
          <p:spPr>
            <a:xfrm>
              <a:off x="5780923" y="43837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6" name="object 5">
              <a:extLst>
                <a:ext uri="{FF2B5EF4-FFF2-40B4-BE49-F238E27FC236}">
                  <a16:creationId xmlns:a16="http://schemas.microsoft.com/office/drawing/2014/main" id="{6B58C08C-8871-4190-A6FF-FA0F2581E308}"/>
                </a:ext>
              </a:extLst>
            </p:cNvPr>
            <p:cNvSpPr txBox="1"/>
            <p:nvPr/>
          </p:nvSpPr>
          <p:spPr>
            <a:xfrm>
              <a:off x="5860933" y="455055"/>
              <a:ext cx="236220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995" b="1" spc="-263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r>
                <a:rPr lang="en-US" sz="1995" b="1" spc="-263" dirty="0">
                  <a:solidFill>
                    <a:srgbClr val="FFFFFF"/>
                  </a:solidFill>
                  <a:latin typeface="Calibri"/>
                  <a:cs typeface="Calibri"/>
                </a:rPr>
                <a:t>6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67" name="object 15">
            <a:extLst>
              <a:ext uri="{FF2B5EF4-FFF2-40B4-BE49-F238E27FC236}">
                <a16:creationId xmlns:a16="http://schemas.microsoft.com/office/drawing/2014/main" id="{33BFA296-22EB-48A9-A84C-097031363D84}"/>
              </a:ext>
            </a:extLst>
          </p:cNvPr>
          <p:cNvSpPr/>
          <p:nvPr/>
        </p:nvSpPr>
        <p:spPr>
          <a:xfrm>
            <a:off x="9791793" y="5153951"/>
            <a:ext cx="829179" cy="446939"/>
          </a:xfrm>
          <a:custGeom>
            <a:avLst/>
            <a:gdLst/>
            <a:ahLst/>
            <a:cxnLst/>
            <a:rect l="l" t="t" r="r" b="b"/>
            <a:pathLst>
              <a:path w="3052445" h="845820">
                <a:moveTo>
                  <a:pt x="1526197" y="845604"/>
                </a:moveTo>
                <a:lnTo>
                  <a:pt x="1598042" y="845143"/>
                </a:lnTo>
                <a:lnTo>
                  <a:pt x="1669032" y="843776"/>
                </a:lnTo>
                <a:lnTo>
                  <a:pt x="1739095" y="841523"/>
                </a:lnTo>
                <a:lnTo>
                  <a:pt x="1808155" y="838403"/>
                </a:lnTo>
                <a:lnTo>
                  <a:pt x="1876141" y="834437"/>
                </a:lnTo>
                <a:lnTo>
                  <a:pt x="1942978" y="829646"/>
                </a:lnTo>
                <a:lnTo>
                  <a:pt x="2008594" y="824049"/>
                </a:lnTo>
                <a:lnTo>
                  <a:pt x="2072916" y="817667"/>
                </a:lnTo>
                <a:lnTo>
                  <a:pt x="2135869" y="810521"/>
                </a:lnTo>
                <a:lnTo>
                  <a:pt x="2197381" y="802630"/>
                </a:lnTo>
                <a:lnTo>
                  <a:pt x="2257378" y="794015"/>
                </a:lnTo>
                <a:lnTo>
                  <a:pt x="2315788" y="784696"/>
                </a:lnTo>
                <a:lnTo>
                  <a:pt x="2372536" y="774694"/>
                </a:lnTo>
                <a:lnTo>
                  <a:pt x="2427550" y="764028"/>
                </a:lnTo>
                <a:lnTo>
                  <a:pt x="2480757" y="752720"/>
                </a:lnTo>
                <a:lnTo>
                  <a:pt x="2532082" y="740789"/>
                </a:lnTo>
                <a:lnTo>
                  <a:pt x="2581453" y="728255"/>
                </a:lnTo>
                <a:lnTo>
                  <a:pt x="2628796" y="715140"/>
                </a:lnTo>
                <a:lnTo>
                  <a:pt x="2674038" y="701463"/>
                </a:lnTo>
                <a:lnTo>
                  <a:pt x="2717106" y="687244"/>
                </a:lnTo>
                <a:lnTo>
                  <a:pt x="2757927" y="672505"/>
                </a:lnTo>
                <a:lnTo>
                  <a:pt x="2796427" y="657265"/>
                </a:lnTo>
                <a:lnTo>
                  <a:pt x="2832533" y="641544"/>
                </a:lnTo>
                <a:lnTo>
                  <a:pt x="2897270" y="608742"/>
                </a:lnTo>
                <a:lnTo>
                  <a:pt x="2951551" y="574262"/>
                </a:lnTo>
                <a:lnTo>
                  <a:pt x="2994790" y="538266"/>
                </a:lnTo>
                <a:lnTo>
                  <a:pt x="3026401" y="500917"/>
                </a:lnTo>
                <a:lnTo>
                  <a:pt x="3045798" y="462377"/>
                </a:lnTo>
                <a:lnTo>
                  <a:pt x="3052394" y="422808"/>
                </a:lnTo>
                <a:lnTo>
                  <a:pt x="3050733" y="402905"/>
                </a:lnTo>
                <a:lnTo>
                  <a:pt x="3037663" y="363830"/>
                </a:lnTo>
                <a:lnTo>
                  <a:pt x="3012086" y="325864"/>
                </a:lnTo>
                <a:lnTo>
                  <a:pt x="2974588" y="289171"/>
                </a:lnTo>
                <a:lnTo>
                  <a:pt x="2925754" y="253912"/>
                </a:lnTo>
                <a:lnTo>
                  <a:pt x="2866172" y="220250"/>
                </a:lnTo>
                <a:lnTo>
                  <a:pt x="2796427" y="188347"/>
                </a:lnTo>
                <a:lnTo>
                  <a:pt x="2757927" y="173106"/>
                </a:lnTo>
                <a:lnTo>
                  <a:pt x="2717106" y="158366"/>
                </a:lnTo>
                <a:lnTo>
                  <a:pt x="2674038" y="144147"/>
                </a:lnTo>
                <a:lnTo>
                  <a:pt x="2628796" y="130470"/>
                </a:lnTo>
                <a:lnTo>
                  <a:pt x="2581453" y="117354"/>
                </a:lnTo>
                <a:lnTo>
                  <a:pt x="2532082" y="104820"/>
                </a:lnTo>
                <a:lnTo>
                  <a:pt x="2480757" y="92888"/>
                </a:lnTo>
                <a:lnTo>
                  <a:pt x="2427550" y="81579"/>
                </a:lnTo>
                <a:lnTo>
                  <a:pt x="2372536" y="70913"/>
                </a:lnTo>
                <a:lnTo>
                  <a:pt x="2315788" y="60911"/>
                </a:lnTo>
                <a:lnTo>
                  <a:pt x="2257378" y="51591"/>
                </a:lnTo>
                <a:lnTo>
                  <a:pt x="2197381" y="42976"/>
                </a:lnTo>
                <a:lnTo>
                  <a:pt x="2135869" y="35084"/>
                </a:lnTo>
                <a:lnTo>
                  <a:pt x="2072916" y="27937"/>
                </a:lnTo>
                <a:lnTo>
                  <a:pt x="2008594" y="21555"/>
                </a:lnTo>
                <a:lnTo>
                  <a:pt x="1942978" y="15958"/>
                </a:lnTo>
                <a:lnTo>
                  <a:pt x="1876141" y="11167"/>
                </a:lnTo>
                <a:lnTo>
                  <a:pt x="1808155" y="7201"/>
                </a:lnTo>
                <a:lnTo>
                  <a:pt x="1739095" y="4081"/>
                </a:lnTo>
                <a:lnTo>
                  <a:pt x="1669032" y="1827"/>
                </a:lnTo>
                <a:lnTo>
                  <a:pt x="1598042" y="460"/>
                </a:lnTo>
                <a:lnTo>
                  <a:pt x="1526197" y="0"/>
                </a:lnTo>
                <a:lnTo>
                  <a:pt x="1454351" y="460"/>
                </a:lnTo>
                <a:lnTo>
                  <a:pt x="1383361" y="1827"/>
                </a:lnTo>
                <a:lnTo>
                  <a:pt x="1313299" y="4081"/>
                </a:lnTo>
                <a:lnTo>
                  <a:pt x="1244238" y="7201"/>
                </a:lnTo>
                <a:lnTo>
                  <a:pt x="1176252" y="11167"/>
                </a:lnTo>
                <a:lnTo>
                  <a:pt x="1109415" y="15958"/>
                </a:lnTo>
                <a:lnTo>
                  <a:pt x="1043799" y="21555"/>
                </a:lnTo>
                <a:lnTo>
                  <a:pt x="979478" y="27937"/>
                </a:lnTo>
                <a:lnTo>
                  <a:pt x="916524" y="35084"/>
                </a:lnTo>
                <a:lnTo>
                  <a:pt x="855012" y="42976"/>
                </a:lnTo>
                <a:lnTo>
                  <a:pt x="795015" y="51591"/>
                </a:lnTo>
                <a:lnTo>
                  <a:pt x="736605" y="60911"/>
                </a:lnTo>
                <a:lnTo>
                  <a:pt x="679857" y="70913"/>
                </a:lnTo>
                <a:lnTo>
                  <a:pt x="624843" y="81579"/>
                </a:lnTo>
                <a:lnTo>
                  <a:pt x="571637" y="92888"/>
                </a:lnTo>
                <a:lnTo>
                  <a:pt x="520311" y="104820"/>
                </a:lnTo>
                <a:lnTo>
                  <a:pt x="470941" y="117354"/>
                </a:lnTo>
                <a:lnTo>
                  <a:pt x="423597" y="130470"/>
                </a:lnTo>
                <a:lnTo>
                  <a:pt x="378355" y="144147"/>
                </a:lnTo>
                <a:lnTo>
                  <a:pt x="335287" y="158366"/>
                </a:lnTo>
                <a:lnTo>
                  <a:pt x="294466" y="173106"/>
                </a:lnTo>
                <a:lnTo>
                  <a:pt x="255966" y="188347"/>
                </a:lnTo>
                <a:lnTo>
                  <a:pt x="219860" y="204068"/>
                </a:lnTo>
                <a:lnTo>
                  <a:pt x="155123" y="236871"/>
                </a:lnTo>
                <a:lnTo>
                  <a:pt x="100842" y="271352"/>
                </a:lnTo>
                <a:lnTo>
                  <a:pt x="57603" y="307349"/>
                </a:lnTo>
                <a:lnTo>
                  <a:pt x="25992" y="344698"/>
                </a:lnTo>
                <a:lnTo>
                  <a:pt x="6595" y="383239"/>
                </a:lnTo>
                <a:lnTo>
                  <a:pt x="0" y="422808"/>
                </a:lnTo>
                <a:lnTo>
                  <a:pt x="1661" y="442711"/>
                </a:lnTo>
                <a:lnTo>
                  <a:pt x="14730" y="481786"/>
                </a:lnTo>
                <a:lnTo>
                  <a:pt x="40307" y="519751"/>
                </a:lnTo>
                <a:lnTo>
                  <a:pt x="77806" y="556443"/>
                </a:lnTo>
                <a:lnTo>
                  <a:pt x="126639" y="591702"/>
                </a:lnTo>
                <a:lnTo>
                  <a:pt x="186221" y="625363"/>
                </a:lnTo>
                <a:lnTo>
                  <a:pt x="255966" y="657265"/>
                </a:lnTo>
                <a:lnTo>
                  <a:pt x="294466" y="672505"/>
                </a:lnTo>
                <a:lnTo>
                  <a:pt x="335287" y="687244"/>
                </a:lnTo>
                <a:lnTo>
                  <a:pt x="378355" y="701463"/>
                </a:lnTo>
                <a:lnTo>
                  <a:pt x="423597" y="715140"/>
                </a:lnTo>
                <a:lnTo>
                  <a:pt x="470941" y="728255"/>
                </a:lnTo>
                <a:lnTo>
                  <a:pt x="520311" y="740789"/>
                </a:lnTo>
                <a:lnTo>
                  <a:pt x="571637" y="752720"/>
                </a:lnTo>
                <a:lnTo>
                  <a:pt x="624843" y="764028"/>
                </a:lnTo>
                <a:lnTo>
                  <a:pt x="679857" y="774694"/>
                </a:lnTo>
                <a:lnTo>
                  <a:pt x="736605" y="784696"/>
                </a:lnTo>
                <a:lnTo>
                  <a:pt x="795015" y="794015"/>
                </a:lnTo>
                <a:lnTo>
                  <a:pt x="855012" y="802630"/>
                </a:lnTo>
                <a:lnTo>
                  <a:pt x="916524" y="810521"/>
                </a:lnTo>
                <a:lnTo>
                  <a:pt x="979478" y="817667"/>
                </a:lnTo>
                <a:lnTo>
                  <a:pt x="1043799" y="824049"/>
                </a:lnTo>
                <a:lnTo>
                  <a:pt x="1109415" y="829646"/>
                </a:lnTo>
                <a:lnTo>
                  <a:pt x="1176252" y="834437"/>
                </a:lnTo>
                <a:lnTo>
                  <a:pt x="1244238" y="838403"/>
                </a:lnTo>
                <a:lnTo>
                  <a:pt x="1313299" y="841523"/>
                </a:lnTo>
                <a:lnTo>
                  <a:pt x="1383361" y="843776"/>
                </a:lnTo>
                <a:lnTo>
                  <a:pt x="1454351" y="845143"/>
                </a:lnTo>
                <a:lnTo>
                  <a:pt x="1526197" y="845604"/>
                </a:lnTo>
                <a:close/>
              </a:path>
            </a:pathLst>
          </a:custGeom>
          <a:ln w="25399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8" name="object 15">
            <a:extLst>
              <a:ext uri="{FF2B5EF4-FFF2-40B4-BE49-F238E27FC236}">
                <a16:creationId xmlns:a16="http://schemas.microsoft.com/office/drawing/2014/main" id="{6F268F15-33EF-4DF6-9209-466B59610CFF}"/>
              </a:ext>
            </a:extLst>
          </p:cNvPr>
          <p:cNvSpPr/>
          <p:nvPr/>
        </p:nvSpPr>
        <p:spPr>
          <a:xfrm>
            <a:off x="9838466" y="4288797"/>
            <a:ext cx="829179" cy="446939"/>
          </a:xfrm>
          <a:custGeom>
            <a:avLst/>
            <a:gdLst/>
            <a:ahLst/>
            <a:cxnLst/>
            <a:rect l="l" t="t" r="r" b="b"/>
            <a:pathLst>
              <a:path w="3052445" h="845820">
                <a:moveTo>
                  <a:pt x="1526197" y="845604"/>
                </a:moveTo>
                <a:lnTo>
                  <a:pt x="1598042" y="845143"/>
                </a:lnTo>
                <a:lnTo>
                  <a:pt x="1669032" y="843776"/>
                </a:lnTo>
                <a:lnTo>
                  <a:pt x="1739095" y="841523"/>
                </a:lnTo>
                <a:lnTo>
                  <a:pt x="1808155" y="838403"/>
                </a:lnTo>
                <a:lnTo>
                  <a:pt x="1876141" y="834437"/>
                </a:lnTo>
                <a:lnTo>
                  <a:pt x="1942978" y="829646"/>
                </a:lnTo>
                <a:lnTo>
                  <a:pt x="2008594" y="824049"/>
                </a:lnTo>
                <a:lnTo>
                  <a:pt x="2072916" y="817667"/>
                </a:lnTo>
                <a:lnTo>
                  <a:pt x="2135869" y="810521"/>
                </a:lnTo>
                <a:lnTo>
                  <a:pt x="2197381" y="802630"/>
                </a:lnTo>
                <a:lnTo>
                  <a:pt x="2257378" y="794015"/>
                </a:lnTo>
                <a:lnTo>
                  <a:pt x="2315788" y="784696"/>
                </a:lnTo>
                <a:lnTo>
                  <a:pt x="2372536" y="774694"/>
                </a:lnTo>
                <a:lnTo>
                  <a:pt x="2427550" y="764028"/>
                </a:lnTo>
                <a:lnTo>
                  <a:pt x="2480757" y="752720"/>
                </a:lnTo>
                <a:lnTo>
                  <a:pt x="2532082" y="740789"/>
                </a:lnTo>
                <a:lnTo>
                  <a:pt x="2581453" y="728255"/>
                </a:lnTo>
                <a:lnTo>
                  <a:pt x="2628796" y="715140"/>
                </a:lnTo>
                <a:lnTo>
                  <a:pt x="2674038" y="701463"/>
                </a:lnTo>
                <a:lnTo>
                  <a:pt x="2717106" y="687244"/>
                </a:lnTo>
                <a:lnTo>
                  <a:pt x="2757927" y="672505"/>
                </a:lnTo>
                <a:lnTo>
                  <a:pt x="2796427" y="657265"/>
                </a:lnTo>
                <a:lnTo>
                  <a:pt x="2832533" y="641544"/>
                </a:lnTo>
                <a:lnTo>
                  <a:pt x="2897270" y="608742"/>
                </a:lnTo>
                <a:lnTo>
                  <a:pt x="2951551" y="574262"/>
                </a:lnTo>
                <a:lnTo>
                  <a:pt x="2994790" y="538266"/>
                </a:lnTo>
                <a:lnTo>
                  <a:pt x="3026401" y="500917"/>
                </a:lnTo>
                <a:lnTo>
                  <a:pt x="3045798" y="462377"/>
                </a:lnTo>
                <a:lnTo>
                  <a:pt x="3052394" y="422808"/>
                </a:lnTo>
                <a:lnTo>
                  <a:pt x="3050733" y="402905"/>
                </a:lnTo>
                <a:lnTo>
                  <a:pt x="3037663" y="363830"/>
                </a:lnTo>
                <a:lnTo>
                  <a:pt x="3012086" y="325864"/>
                </a:lnTo>
                <a:lnTo>
                  <a:pt x="2974588" y="289171"/>
                </a:lnTo>
                <a:lnTo>
                  <a:pt x="2925754" y="253912"/>
                </a:lnTo>
                <a:lnTo>
                  <a:pt x="2866172" y="220250"/>
                </a:lnTo>
                <a:lnTo>
                  <a:pt x="2796427" y="188347"/>
                </a:lnTo>
                <a:lnTo>
                  <a:pt x="2757927" y="173106"/>
                </a:lnTo>
                <a:lnTo>
                  <a:pt x="2717106" y="158366"/>
                </a:lnTo>
                <a:lnTo>
                  <a:pt x="2674038" y="144147"/>
                </a:lnTo>
                <a:lnTo>
                  <a:pt x="2628796" y="130470"/>
                </a:lnTo>
                <a:lnTo>
                  <a:pt x="2581453" y="117354"/>
                </a:lnTo>
                <a:lnTo>
                  <a:pt x="2532082" y="104820"/>
                </a:lnTo>
                <a:lnTo>
                  <a:pt x="2480757" y="92888"/>
                </a:lnTo>
                <a:lnTo>
                  <a:pt x="2427550" y="81579"/>
                </a:lnTo>
                <a:lnTo>
                  <a:pt x="2372536" y="70913"/>
                </a:lnTo>
                <a:lnTo>
                  <a:pt x="2315788" y="60911"/>
                </a:lnTo>
                <a:lnTo>
                  <a:pt x="2257378" y="51591"/>
                </a:lnTo>
                <a:lnTo>
                  <a:pt x="2197381" y="42976"/>
                </a:lnTo>
                <a:lnTo>
                  <a:pt x="2135869" y="35084"/>
                </a:lnTo>
                <a:lnTo>
                  <a:pt x="2072916" y="27937"/>
                </a:lnTo>
                <a:lnTo>
                  <a:pt x="2008594" y="21555"/>
                </a:lnTo>
                <a:lnTo>
                  <a:pt x="1942978" y="15958"/>
                </a:lnTo>
                <a:lnTo>
                  <a:pt x="1876141" y="11167"/>
                </a:lnTo>
                <a:lnTo>
                  <a:pt x="1808155" y="7201"/>
                </a:lnTo>
                <a:lnTo>
                  <a:pt x="1739095" y="4081"/>
                </a:lnTo>
                <a:lnTo>
                  <a:pt x="1669032" y="1827"/>
                </a:lnTo>
                <a:lnTo>
                  <a:pt x="1598042" y="460"/>
                </a:lnTo>
                <a:lnTo>
                  <a:pt x="1526197" y="0"/>
                </a:lnTo>
                <a:lnTo>
                  <a:pt x="1454351" y="460"/>
                </a:lnTo>
                <a:lnTo>
                  <a:pt x="1383361" y="1827"/>
                </a:lnTo>
                <a:lnTo>
                  <a:pt x="1313299" y="4081"/>
                </a:lnTo>
                <a:lnTo>
                  <a:pt x="1244238" y="7201"/>
                </a:lnTo>
                <a:lnTo>
                  <a:pt x="1176252" y="11167"/>
                </a:lnTo>
                <a:lnTo>
                  <a:pt x="1109415" y="15958"/>
                </a:lnTo>
                <a:lnTo>
                  <a:pt x="1043799" y="21555"/>
                </a:lnTo>
                <a:lnTo>
                  <a:pt x="979478" y="27937"/>
                </a:lnTo>
                <a:lnTo>
                  <a:pt x="916524" y="35084"/>
                </a:lnTo>
                <a:lnTo>
                  <a:pt x="855012" y="42976"/>
                </a:lnTo>
                <a:lnTo>
                  <a:pt x="795015" y="51591"/>
                </a:lnTo>
                <a:lnTo>
                  <a:pt x="736605" y="60911"/>
                </a:lnTo>
                <a:lnTo>
                  <a:pt x="679857" y="70913"/>
                </a:lnTo>
                <a:lnTo>
                  <a:pt x="624843" y="81579"/>
                </a:lnTo>
                <a:lnTo>
                  <a:pt x="571637" y="92888"/>
                </a:lnTo>
                <a:lnTo>
                  <a:pt x="520311" y="104820"/>
                </a:lnTo>
                <a:lnTo>
                  <a:pt x="470941" y="117354"/>
                </a:lnTo>
                <a:lnTo>
                  <a:pt x="423597" y="130470"/>
                </a:lnTo>
                <a:lnTo>
                  <a:pt x="378355" y="144147"/>
                </a:lnTo>
                <a:lnTo>
                  <a:pt x="335287" y="158366"/>
                </a:lnTo>
                <a:lnTo>
                  <a:pt x="294466" y="173106"/>
                </a:lnTo>
                <a:lnTo>
                  <a:pt x="255966" y="188347"/>
                </a:lnTo>
                <a:lnTo>
                  <a:pt x="219860" y="204068"/>
                </a:lnTo>
                <a:lnTo>
                  <a:pt x="155123" y="236871"/>
                </a:lnTo>
                <a:lnTo>
                  <a:pt x="100842" y="271352"/>
                </a:lnTo>
                <a:lnTo>
                  <a:pt x="57603" y="307349"/>
                </a:lnTo>
                <a:lnTo>
                  <a:pt x="25992" y="344698"/>
                </a:lnTo>
                <a:lnTo>
                  <a:pt x="6595" y="383239"/>
                </a:lnTo>
                <a:lnTo>
                  <a:pt x="0" y="422808"/>
                </a:lnTo>
                <a:lnTo>
                  <a:pt x="1661" y="442711"/>
                </a:lnTo>
                <a:lnTo>
                  <a:pt x="14730" y="481786"/>
                </a:lnTo>
                <a:lnTo>
                  <a:pt x="40307" y="519751"/>
                </a:lnTo>
                <a:lnTo>
                  <a:pt x="77806" y="556443"/>
                </a:lnTo>
                <a:lnTo>
                  <a:pt x="126639" y="591702"/>
                </a:lnTo>
                <a:lnTo>
                  <a:pt x="186221" y="625363"/>
                </a:lnTo>
                <a:lnTo>
                  <a:pt x="255966" y="657265"/>
                </a:lnTo>
                <a:lnTo>
                  <a:pt x="294466" y="672505"/>
                </a:lnTo>
                <a:lnTo>
                  <a:pt x="335287" y="687244"/>
                </a:lnTo>
                <a:lnTo>
                  <a:pt x="378355" y="701463"/>
                </a:lnTo>
                <a:lnTo>
                  <a:pt x="423597" y="715140"/>
                </a:lnTo>
                <a:lnTo>
                  <a:pt x="470941" y="728255"/>
                </a:lnTo>
                <a:lnTo>
                  <a:pt x="520311" y="740789"/>
                </a:lnTo>
                <a:lnTo>
                  <a:pt x="571637" y="752720"/>
                </a:lnTo>
                <a:lnTo>
                  <a:pt x="624843" y="764028"/>
                </a:lnTo>
                <a:lnTo>
                  <a:pt x="679857" y="774694"/>
                </a:lnTo>
                <a:lnTo>
                  <a:pt x="736605" y="784696"/>
                </a:lnTo>
                <a:lnTo>
                  <a:pt x="795015" y="794015"/>
                </a:lnTo>
                <a:lnTo>
                  <a:pt x="855012" y="802630"/>
                </a:lnTo>
                <a:lnTo>
                  <a:pt x="916524" y="810521"/>
                </a:lnTo>
                <a:lnTo>
                  <a:pt x="979478" y="817667"/>
                </a:lnTo>
                <a:lnTo>
                  <a:pt x="1043799" y="824049"/>
                </a:lnTo>
                <a:lnTo>
                  <a:pt x="1109415" y="829646"/>
                </a:lnTo>
                <a:lnTo>
                  <a:pt x="1176252" y="834437"/>
                </a:lnTo>
                <a:lnTo>
                  <a:pt x="1244238" y="838403"/>
                </a:lnTo>
                <a:lnTo>
                  <a:pt x="1313299" y="841523"/>
                </a:lnTo>
                <a:lnTo>
                  <a:pt x="1383361" y="843776"/>
                </a:lnTo>
                <a:lnTo>
                  <a:pt x="1454351" y="845143"/>
                </a:lnTo>
                <a:lnTo>
                  <a:pt x="1526197" y="845604"/>
                </a:lnTo>
                <a:close/>
              </a:path>
            </a:pathLst>
          </a:custGeom>
          <a:ln w="25399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" name="object 41">
            <a:extLst>
              <a:ext uri="{FF2B5EF4-FFF2-40B4-BE49-F238E27FC236}">
                <a16:creationId xmlns:a16="http://schemas.microsoft.com/office/drawing/2014/main" id="{88960862-8ACD-437F-B3ED-34203559CB7F}"/>
              </a:ext>
            </a:extLst>
          </p:cNvPr>
          <p:cNvSpPr/>
          <p:nvPr/>
        </p:nvSpPr>
        <p:spPr>
          <a:xfrm>
            <a:off x="6670528" y="3705393"/>
            <a:ext cx="3936872" cy="0"/>
          </a:xfrm>
          <a:custGeom>
            <a:avLst/>
            <a:gdLst/>
            <a:ahLst/>
            <a:cxnLst/>
            <a:rect l="l" t="t" r="r" b="b"/>
            <a:pathLst>
              <a:path w="4341495">
                <a:moveTo>
                  <a:pt x="4341114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" name="object 5">
            <a:extLst>
              <a:ext uri="{FF2B5EF4-FFF2-40B4-BE49-F238E27FC236}">
                <a16:creationId xmlns:a16="http://schemas.microsoft.com/office/drawing/2014/main" id="{33E85965-9363-4E51-BD0E-9CEED9E99E14}"/>
              </a:ext>
            </a:extLst>
          </p:cNvPr>
          <p:cNvSpPr txBox="1">
            <a:spLocks/>
          </p:cNvSpPr>
          <p:nvPr/>
        </p:nvSpPr>
        <p:spPr>
          <a:xfrm>
            <a:off x="6802427" y="63817"/>
            <a:ext cx="3910960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algn="r" defTabSz="829178"/>
            <a:r>
              <a:rPr lang="en-US" sz="1451" b="1" kern="0" spc="-91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Invoice and Banking Information</a:t>
            </a:r>
            <a:endParaRPr lang="en-US" sz="1451" kern="0" dirty="0">
              <a:solidFill>
                <a:srgbClr val="F79646">
                  <a:lumMod val="75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75" name="object 29">
            <a:extLst>
              <a:ext uri="{FF2B5EF4-FFF2-40B4-BE49-F238E27FC236}">
                <a16:creationId xmlns:a16="http://schemas.microsoft.com/office/drawing/2014/main" id="{814CD2DA-DC1E-440B-8146-D6F0BAB6BB27}"/>
              </a:ext>
            </a:extLst>
          </p:cNvPr>
          <p:cNvSpPr txBox="1"/>
          <p:nvPr/>
        </p:nvSpPr>
        <p:spPr>
          <a:xfrm>
            <a:off x="2342630" y="1604684"/>
            <a:ext cx="2883826" cy="97712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/>
          <a:p>
            <a:pPr marL="11516" marR="4607" defTabSz="829178"/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	When entering your ID, please include 	the prefix to the number i.e. 	GB1234567890. </a:t>
            </a:r>
          </a:p>
          <a:p>
            <a:pPr marL="11516" marR="4607" defTabSz="829178"/>
            <a:endParaRPr lang="en-US" sz="907" dirty="0">
              <a:solidFill>
                <a:prstClr val="black"/>
              </a:solidFill>
              <a:latin typeface="Arial"/>
              <a:cs typeface="Arial"/>
            </a:endParaRPr>
          </a:p>
          <a:p>
            <a:pPr marL="11516" marR="4607" defTabSz="829178"/>
            <a:r>
              <a:rPr lang="en-US" sz="907" dirty="0">
                <a:solidFill>
                  <a:prstClr val="black"/>
                </a:solidFill>
                <a:latin typeface="Arial"/>
                <a:cs typeface="Arial"/>
              </a:rPr>
              <a:t>	Enter your local tax ID if you are not 	registered for VAT or GST in some 	countries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5EC7F6C-C23C-4BD1-9368-0A77983E080C}"/>
              </a:ext>
            </a:extLst>
          </p:cNvPr>
          <p:cNvGrpSpPr/>
          <p:nvPr/>
        </p:nvGrpSpPr>
        <p:grpSpPr>
          <a:xfrm>
            <a:off x="2588862" y="2112601"/>
            <a:ext cx="359311" cy="359311"/>
            <a:chOff x="547002" y="5162624"/>
            <a:chExt cx="396240" cy="396240"/>
          </a:xfrm>
        </p:grpSpPr>
        <p:sp>
          <p:nvSpPr>
            <p:cNvPr id="77" name="object 21">
              <a:extLst>
                <a:ext uri="{FF2B5EF4-FFF2-40B4-BE49-F238E27FC236}">
                  <a16:creationId xmlns:a16="http://schemas.microsoft.com/office/drawing/2014/main" id="{6613B814-36CB-4351-8903-D04D787E7B53}"/>
                </a:ext>
              </a:extLst>
            </p:cNvPr>
            <p:cNvSpPr/>
            <p:nvPr/>
          </p:nvSpPr>
          <p:spPr>
            <a:xfrm>
              <a:off x="547002" y="516262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solidFill>
              <a:srgbClr val="005469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8" name="object 22">
              <a:extLst>
                <a:ext uri="{FF2B5EF4-FFF2-40B4-BE49-F238E27FC236}">
                  <a16:creationId xmlns:a16="http://schemas.microsoft.com/office/drawing/2014/main" id="{E8D80F09-561A-4250-B63F-9ED6853C8623}"/>
                </a:ext>
              </a:extLst>
            </p:cNvPr>
            <p:cNvSpPr/>
            <p:nvPr/>
          </p:nvSpPr>
          <p:spPr>
            <a:xfrm>
              <a:off x="711445" y="5234284"/>
              <a:ext cx="67310" cy="253365"/>
            </a:xfrm>
            <a:custGeom>
              <a:avLst/>
              <a:gdLst/>
              <a:ahLst/>
              <a:cxnLst/>
              <a:rect l="l" t="t" r="r" b="b"/>
              <a:pathLst>
                <a:path w="67309" h="253364">
                  <a:moveTo>
                    <a:pt x="39535" y="0"/>
                  </a:moveTo>
                  <a:lnTo>
                    <a:pt x="27127" y="0"/>
                  </a:lnTo>
                  <a:lnTo>
                    <a:pt x="21310" y="1663"/>
                  </a:lnTo>
                  <a:lnTo>
                    <a:pt x="11087" y="8280"/>
                  </a:lnTo>
                  <a:lnTo>
                    <a:pt x="7099" y="12954"/>
                  </a:lnTo>
                  <a:lnTo>
                    <a:pt x="1422" y="25044"/>
                  </a:lnTo>
                  <a:lnTo>
                    <a:pt x="0" y="32092"/>
                  </a:lnTo>
                  <a:lnTo>
                    <a:pt x="0" y="40157"/>
                  </a:lnTo>
                  <a:lnTo>
                    <a:pt x="10388" y="92786"/>
                  </a:lnTo>
                  <a:lnTo>
                    <a:pt x="15211" y="109071"/>
                  </a:lnTo>
                  <a:lnTo>
                    <a:pt x="19297" y="123428"/>
                  </a:lnTo>
                  <a:lnTo>
                    <a:pt x="28908" y="165850"/>
                  </a:lnTo>
                  <a:lnTo>
                    <a:pt x="30848" y="186194"/>
                  </a:lnTo>
                  <a:lnTo>
                    <a:pt x="36588" y="186194"/>
                  </a:lnTo>
                  <a:lnTo>
                    <a:pt x="43256" y="140690"/>
                  </a:lnTo>
                  <a:lnTo>
                    <a:pt x="57975" y="89306"/>
                  </a:lnTo>
                  <a:lnTo>
                    <a:pt x="62050" y="74604"/>
                  </a:lnTo>
                  <a:lnTo>
                    <a:pt x="64958" y="61512"/>
                  </a:lnTo>
                  <a:lnTo>
                    <a:pt x="66703" y="50030"/>
                  </a:lnTo>
                  <a:lnTo>
                    <a:pt x="67284" y="40157"/>
                  </a:lnTo>
                  <a:lnTo>
                    <a:pt x="67236" y="32092"/>
                  </a:lnTo>
                  <a:lnTo>
                    <a:pt x="65735" y="25323"/>
                  </a:lnTo>
                  <a:lnTo>
                    <a:pt x="59524" y="13131"/>
                  </a:lnTo>
                  <a:lnTo>
                    <a:pt x="55397" y="8407"/>
                  </a:lnTo>
                  <a:lnTo>
                    <a:pt x="45059" y="1689"/>
                  </a:lnTo>
                  <a:lnTo>
                    <a:pt x="39535" y="0"/>
                  </a:lnTo>
                  <a:close/>
                </a:path>
                <a:path w="67309" h="253364">
                  <a:moveTo>
                    <a:pt x="43916" y="198132"/>
                  </a:moveTo>
                  <a:lnTo>
                    <a:pt x="23558" y="198132"/>
                  </a:lnTo>
                  <a:lnTo>
                    <a:pt x="15760" y="200456"/>
                  </a:lnTo>
                  <a:lnTo>
                    <a:pt x="5003" y="209753"/>
                  </a:lnTo>
                  <a:lnTo>
                    <a:pt x="2324" y="216585"/>
                  </a:lnTo>
                  <a:lnTo>
                    <a:pt x="2324" y="234569"/>
                  </a:lnTo>
                  <a:lnTo>
                    <a:pt x="5003" y="241363"/>
                  </a:lnTo>
                  <a:lnTo>
                    <a:pt x="15760" y="250558"/>
                  </a:lnTo>
                  <a:lnTo>
                    <a:pt x="23558" y="252857"/>
                  </a:lnTo>
                  <a:lnTo>
                    <a:pt x="43916" y="252857"/>
                  </a:lnTo>
                  <a:lnTo>
                    <a:pt x="51701" y="250532"/>
                  </a:lnTo>
                  <a:lnTo>
                    <a:pt x="62547" y="241223"/>
                  </a:lnTo>
                  <a:lnTo>
                    <a:pt x="65224" y="234569"/>
                  </a:lnTo>
                  <a:lnTo>
                    <a:pt x="65265" y="216585"/>
                  </a:lnTo>
                  <a:lnTo>
                    <a:pt x="62547" y="209753"/>
                  </a:lnTo>
                  <a:lnTo>
                    <a:pt x="51701" y="200456"/>
                  </a:lnTo>
                  <a:lnTo>
                    <a:pt x="43916" y="1981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29178"/>
              <a:endParaRPr sz="1632" dirty="0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26666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3B300467-944A-4998-89C3-29DA97F535B8}"/>
              </a:ext>
            </a:extLst>
          </p:cNvPr>
          <p:cNvGrpSpPr/>
          <p:nvPr/>
        </p:nvGrpSpPr>
        <p:grpSpPr>
          <a:xfrm>
            <a:off x="1740705" y="435373"/>
            <a:ext cx="359311" cy="359311"/>
            <a:chOff x="465368" y="438227"/>
            <a:chExt cx="396240" cy="396240"/>
          </a:xfrm>
          <a:solidFill>
            <a:srgbClr val="FF0000"/>
          </a:solidFill>
        </p:grpSpPr>
        <p:sp>
          <p:nvSpPr>
            <p:cNvPr id="2" name="object 2"/>
            <p:cNvSpPr/>
            <p:nvPr/>
          </p:nvSpPr>
          <p:spPr>
            <a:xfrm>
              <a:off x="465368" y="438227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" name="object 3"/>
            <p:cNvSpPr txBox="1"/>
            <p:nvPr/>
          </p:nvSpPr>
          <p:spPr>
            <a:xfrm>
              <a:off x="546675" y="510759"/>
              <a:ext cx="278130" cy="27697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632" b="1" spc="-268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r>
                <a:rPr lang="en-US" sz="1632" b="1" spc="41" dirty="0">
                  <a:solidFill>
                    <a:srgbClr val="FFFFFF"/>
                  </a:solidFill>
                  <a:latin typeface="Calibri"/>
                  <a:cs typeface="Calibri"/>
                </a:rPr>
                <a:t>7</a:t>
              </a:r>
              <a:endParaRPr sz="1632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D7C66C-AEEF-49B0-9F13-D3EC29431724}"/>
              </a:ext>
            </a:extLst>
          </p:cNvPr>
          <p:cNvGrpSpPr/>
          <p:nvPr/>
        </p:nvGrpSpPr>
        <p:grpSpPr>
          <a:xfrm>
            <a:off x="6526482" y="386908"/>
            <a:ext cx="359311" cy="359311"/>
            <a:chOff x="5802376" y="426674"/>
            <a:chExt cx="396240" cy="396240"/>
          </a:xfrm>
          <a:solidFill>
            <a:srgbClr val="FF0000"/>
          </a:solidFill>
        </p:grpSpPr>
        <p:sp>
          <p:nvSpPr>
            <p:cNvPr id="4" name="object 4"/>
            <p:cNvSpPr/>
            <p:nvPr/>
          </p:nvSpPr>
          <p:spPr>
            <a:xfrm>
              <a:off x="5802376" y="42667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5863967" y="455055"/>
              <a:ext cx="231775" cy="276972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632" b="1" spc="-277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r>
                <a:rPr lang="en-US" sz="1632" b="1" spc="-277" dirty="0">
                  <a:solidFill>
                    <a:srgbClr val="FFFFFF"/>
                  </a:solidFill>
                  <a:latin typeface="Calibri"/>
                  <a:cs typeface="Calibri"/>
                </a:rPr>
                <a:t>9</a:t>
              </a:r>
              <a:endParaRPr sz="1632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566821" y="2789454"/>
            <a:ext cx="244147" cy="3070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1995" b="1" spc="-150" dirty="0">
                <a:solidFill>
                  <a:srgbClr val="FFFFFF"/>
                </a:solidFill>
                <a:latin typeface="Calibri"/>
                <a:cs typeface="Calibri"/>
              </a:rPr>
              <a:t>16</a:t>
            </a:r>
            <a:endParaRPr sz="1995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9A6092-785E-4BB9-9292-8A947CD478B8}"/>
              </a:ext>
            </a:extLst>
          </p:cNvPr>
          <p:cNvGrpSpPr/>
          <p:nvPr/>
        </p:nvGrpSpPr>
        <p:grpSpPr>
          <a:xfrm>
            <a:off x="1791402" y="3556638"/>
            <a:ext cx="359311" cy="359311"/>
            <a:chOff x="5780079" y="5523992"/>
            <a:chExt cx="396240" cy="396240"/>
          </a:xfrm>
          <a:solidFill>
            <a:srgbClr val="FF0000"/>
          </a:solidFill>
        </p:grpSpPr>
        <p:sp>
          <p:nvSpPr>
            <p:cNvPr id="8" name="object 8"/>
            <p:cNvSpPr/>
            <p:nvPr/>
          </p:nvSpPr>
          <p:spPr>
            <a:xfrm>
              <a:off x="5780079" y="5523992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5846861" y="5552835"/>
              <a:ext cx="246379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995" b="1" spc="-349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r>
                <a:rPr lang="en-US" sz="1995" b="1" spc="-103" dirty="0">
                  <a:solidFill>
                    <a:srgbClr val="FFFFFF"/>
                  </a:solidFill>
                  <a:latin typeface="Calibri"/>
                  <a:cs typeface="Calibri"/>
                </a:rPr>
                <a:t>8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28" name="object 28"/>
          <p:cNvSpPr/>
          <p:nvPr/>
        </p:nvSpPr>
        <p:spPr>
          <a:xfrm>
            <a:off x="1910021" y="5173229"/>
            <a:ext cx="61037" cy="229752"/>
          </a:xfrm>
          <a:custGeom>
            <a:avLst/>
            <a:gdLst/>
            <a:ahLst/>
            <a:cxnLst/>
            <a:rect l="l" t="t" r="r" b="b"/>
            <a:pathLst>
              <a:path w="67309" h="253364">
                <a:moveTo>
                  <a:pt x="39535" y="0"/>
                </a:moveTo>
                <a:lnTo>
                  <a:pt x="27127" y="0"/>
                </a:lnTo>
                <a:lnTo>
                  <a:pt x="21310" y="1663"/>
                </a:lnTo>
                <a:lnTo>
                  <a:pt x="11087" y="8280"/>
                </a:lnTo>
                <a:lnTo>
                  <a:pt x="7099" y="12954"/>
                </a:lnTo>
                <a:lnTo>
                  <a:pt x="1422" y="25044"/>
                </a:lnTo>
                <a:lnTo>
                  <a:pt x="0" y="32092"/>
                </a:lnTo>
                <a:lnTo>
                  <a:pt x="0" y="40157"/>
                </a:lnTo>
                <a:lnTo>
                  <a:pt x="10388" y="92786"/>
                </a:lnTo>
                <a:lnTo>
                  <a:pt x="15211" y="109071"/>
                </a:lnTo>
                <a:lnTo>
                  <a:pt x="19297" y="123428"/>
                </a:lnTo>
                <a:lnTo>
                  <a:pt x="28908" y="165850"/>
                </a:lnTo>
                <a:lnTo>
                  <a:pt x="30848" y="186194"/>
                </a:lnTo>
                <a:lnTo>
                  <a:pt x="36588" y="186194"/>
                </a:lnTo>
                <a:lnTo>
                  <a:pt x="43256" y="140690"/>
                </a:lnTo>
                <a:lnTo>
                  <a:pt x="57975" y="89306"/>
                </a:lnTo>
                <a:lnTo>
                  <a:pt x="62050" y="74604"/>
                </a:lnTo>
                <a:lnTo>
                  <a:pt x="64958" y="61512"/>
                </a:lnTo>
                <a:lnTo>
                  <a:pt x="66703" y="50030"/>
                </a:lnTo>
                <a:lnTo>
                  <a:pt x="67284" y="40157"/>
                </a:lnTo>
                <a:lnTo>
                  <a:pt x="67236" y="32092"/>
                </a:lnTo>
                <a:lnTo>
                  <a:pt x="65735" y="25323"/>
                </a:lnTo>
                <a:lnTo>
                  <a:pt x="59524" y="13131"/>
                </a:lnTo>
                <a:lnTo>
                  <a:pt x="55397" y="8407"/>
                </a:lnTo>
                <a:lnTo>
                  <a:pt x="45059" y="1689"/>
                </a:lnTo>
                <a:lnTo>
                  <a:pt x="39535" y="0"/>
                </a:lnTo>
                <a:close/>
              </a:path>
              <a:path w="67309" h="253364">
                <a:moveTo>
                  <a:pt x="43916" y="198132"/>
                </a:moveTo>
                <a:lnTo>
                  <a:pt x="23558" y="198132"/>
                </a:lnTo>
                <a:lnTo>
                  <a:pt x="15760" y="200456"/>
                </a:lnTo>
                <a:lnTo>
                  <a:pt x="5003" y="209753"/>
                </a:lnTo>
                <a:lnTo>
                  <a:pt x="2324" y="216585"/>
                </a:lnTo>
                <a:lnTo>
                  <a:pt x="2324" y="234569"/>
                </a:lnTo>
                <a:lnTo>
                  <a:pt x="5003" y="241363"/>
                </a:lnTo>
                <a:lnTo>
                  <a:pt x="15760" y="250558"/>
                </a:lnTo>
                <a:lnTo>
                  <a:pt x="23558" y="252857"/>
                </a:lnTo>
                <a:lnTo>
                  <a:pt x="43916" y="252857"/>
                </a:lnTo>
                <a:lnTo>
                  <a:pt x="51701" y="250532"/>
                </a:lnTo>
                <a:lnTo>
                  <a:pt x="62547" y="241223"/>
                </a:lnTo>
                <a:lnTo>
                  <a:pt x="65224" y="234569"/>
                </a:lnTo>
                <a:lnTo>
                  <a:pt x="65265" y="216585"/>
                </a:lnTo>
                <a:lnTo>
                  <a:pt x="62547" y="209753"/>
                </a:lnTo>
                <a:lnTo>
                  <a:pt x="51701" y="200456"/>
                </a:lnTo>
                <a:lnTo>
                  <a:pt x="43916" y="19813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992463" y="454468"/>
            <a:ext cx="3069689" cy="13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lang="en-US"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Company Characteristics fields are Mandatory. Please add: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37470" y="3636856"/>
            <a:ext cx="3004046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sz="907" b="1" spc="-14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Now </a:t>
            </a: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complete your Remit-To set up as needed</a:t>
            </a:r>
            <a:r>
              <a:rPr sz="907" spc="-5" dirty="0">
                <a:solidFill>
                  <a:srgbClr val="364546"/>
                </a:solidFill>
                <a:latin typeface="Arial"/>
                <a:cs typeface="Arial"/>
              </a:rPr>
              <a:t>.</a:t>
            </a:r>
            <a:endParaRPr sz="90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1971058" y="3429000"/>
            <a:ext cx="3936872" cy="0"/>
          </a:xfrm>
          <a:custGeom>
            <a:avLst/>
            <a:gdLst/>
            <a:ahLst/>
            <a:cxnLst/>
            <a:rect l="l" t="t" r="r" b="b"/>
            <a:pathLst>
              <a:path w="4341495">
                <a:moveTo>
                  <a:pt x="4341114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ABC2CE"/>
            </a:solidFill>
            <a:prstDash val="dot"/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7"/>
          </p:nvPr>
        </p:nvSpPr>
        <p:spPr>
          <a:xfrm>
            <a:off x="13036402" y="5937523"/>
            <a:ext cx="128478" cy="158778"/>
          </a:xfrm>
          <a:prstGeom prst="rect">
            <a:avLst/>
          </a:prstGeom>
        </p:spPr>
        <p:txBody>
          <a:bodyPr vert="horz" wrap="square" lIns="0" tIns="19002" rIns="0" bIns="0" rtlCol="0">
            <a:spAutoFit/>
          </a:bodyPr>
          <a:lstStyle/>
          <a:p>
            <a:pPr marL="23033" defTabSz="829178">
              <a:spcBef>
                <a:spcPts val="150"/>
              </a:spcBef>
            </a:pPr>
            <a:fld id="{81D60167-4931-47E6-BA6A-407CBD079E47}" type="slidenum">
              <a:rPr spc="-91" dirty="0"/>
              <a:pPr marL="23033" defTabSz="829178">
                <a:spcBef>
                  <a:spcPts val="150"/>
                </a:spcBef>
              </a:pPr>
              <a:t>9</a:t>
            </a:fld>
            <a:endParaRPr spc="-91" dirty="0"/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5"/>
          </p:nvPr>
        </p:nvSpPr>
        <p:spPr>
          <a:xfrm>
            <a:off x="1737293" y="5971009"/>
            <a:ext cx="2170293" cy="114581"/>
          </a:xfrm>
          <a:prstGeom prst="rect">
            <a:avLst/>
          </a:prstGeom>
        </p:spPr>
        <p:txBody>
          <a:bodyPr vert="horz" wrap="square" lIns="0" tIns="16699" rIns="0" bIns="0" rtlCol="0">
            <a:spAutoFit/>
          </a:bodyPr>
          <a:lstStyle/>
          <a:p>
            <a:pPr marL="11516" defTabSz="829178">
              <a:spcBef>
                <a:spcPts val="131"/>
              </a:spcBef>
            </a:pPr>
            <a:r>
              <a:rPr b="1" spc="-14" dirty="0">
                <a:solidFill>
                  <a:srgbClr val="0087B1"/>
                </a:solidFill>
                <a:latin typeface="Tahoma"/>
                <a:cs typeface="Tahoma"/>
              </a:rPr>
              <a:t>COUPA: </a:t>
            </a:r>
            <a:r>
              <a:rPr spc="-50" dirty="0"/>
              <a:t>SUPPLIER </a:t>
            </a:r>
            <a:r>
              <a:rPr spc="-27" dirty="0"/>
              <a:t>GUIDANCE </a:t>
            </a:r>
            <a:r>
              <a:rPr spc="-45" dirty="0"/>
              <a:t>FOR </a:t>
            </a:r>
            <a:r>
              <a:rPr spc="-23" dirty="0"/>
              <a:t>NEW</a:t>
            </a:r>
            <a:r>
              <a:rPr spc="-118" dirty="0"/>
              <a:t> </a:t>
            </a:r>
            <a:r>
              <a:rPr spc="-54" dirty="0"/>
              <a:t>SUPPLIERS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A1E33F6-2157-4D23-9D76-8897D9548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4171" y="1117948"/>
            <a:ext cx="3628351" cy="16394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6" name="object 34">
            <a:extLst>
              <a:ext uri="{FF2B5EF4-FFF2-40B4-BE49-F238E27FC236}">
                <a16:creationId xmlns:a16="http://schemas.microsoft.com/office/drawing/2014/main" id="{F7517F4D-D471-4915-8B88-F90BEB446C06}"/>
              </a:ext>
            </a:extLst>
          </p:cNvPr>
          <p:cNvSpPr txBox="1"/>
          <p:nvPr/>
        </p:nvSpPr>
        <p:spPr>
          <a:xfrm>
            <a:off x="2347447" y="435374"/>
            <a:ext cx="1741851" cy="3176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</a:t>
            </a:r>
            <a:r>
              <a:rPr sz="907" spc="-11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</a:t>
            </a:r>
            <a:r>
              <a:rPr sz="907" spc="-11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-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Shipping</a:t>
            </a:r>
            <a:r>
              <a:rPr sz="907" spc="-113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16" defTabSz="829178">
              <a:spcBef>
                <a:spcPts val="254"/>
              </a:spcBef>
            </a:pPr>
            <a:r>
              <a:rPr lang="en-US"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the </a:t>
            </a:r>
            <a:r>
              <a:rPr lang="en-US" sz="907" b="1" spc="14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Done</a:t>
            </a:r>
            <a:r>
              <a:rPr lang="en-US" sz="907" spc="14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button</a:t>
            </a:r>
            <a:endParaRPr sz="907" spc="14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074582" y="1903735"/>
            <a:ext cx="1005379" cy="662767"/>
          </a:xfrm>
          <a:custGeom>
            <a:avLst/>
            <a:gdLst/>
            <a:ahLst/>
            <a:cxnLst/>
            <a:rect l="l" t="t" r="r" b="b"/>
            <a:pathLst>
              <a:path w="1108709" h="730885">
                <a:moveTo>
                  <a:pt x="554215" y="730465"/>
                </a:moveTo>
                <a:lnTo>
                  <a:pt x="610880" y="728580"/>
                </a:lnTo>
                <a:lnTo>
                  <a:pt x="665908" y="723045"/>
                </a:lnTo>
                <a:lnTo>
                  <a:pt x="719021" y="714046"/>
                </a:lnTo>
                <a:lnTo>
                  <a:pt x="769940" y="701765"/>
                </a:lnTo>
                <a:lnTo>
                  <a:pt x="818386" y="686386"/>
                </a:lnTo>
                <a:lnTo>
                  <a:pt x="864081" y="668092"/>
                </a:lnTo>
                <a:lnTo>
                  <a:pt x="906746" y="647067"/>
                </a:lnTo>
                <a:lnTo>
                  <a:pt x="946103" y="623495"/>
                </a:lnTo>
                <a:lnTo>
                  <a:pt x="981874" y="597559"/>
                </a:lnTo>
                <a:lnTo>
                  <a:pt x="1013778" y="569443"/>
                </a:lnTo>
                <a:lnTo>
                  <a:pt x="1041539" y="539330"/>
                </a:lnTo>
                <a:lnTo>
                  <a:pt x="1064877" y="507404"/>
                </a:lnTo>
                <a:lnTo>
                  <a:pt x="1083514" y="473848"/>
                </a:lnTo>
                <a:lnTo>
                  <a:pt x="1105569" y="402582"/>
                </a:lnTo>
                <a:lnTo>
                  <a:pt x="1108430" y="365239"/>
                </a:lnTo>
                <a:lnTo>
                  <a:pt x="1105569" y="327896"/>
                </a:lnTo>
                <a:lnTo>
                  <a:pt x="1083514" y="256629"/>
                </a:lnTo>
                <a:lnTo>
                  <a:pt x="1064877" y="223072"/>
                </a:lnTo>
                <a:lnTo>
                  <a:pt x="1041539" y="191145"/>
                </a:lnTo>
                <a:lnTo>
                  <a:pt x="1013778" y="161031"/>
                </a:lnTo>
                <a:lnTo>
                  <a:pt x="981874" y="132914"/>
                </a:lnTo>
                <a:lnTo>
                  <a:pt x="946103" y="106976"/>
                </a:lnTo>
                <a:lnTo>
                  <a:pt x="906746" y="83403"/>
                </a:lnTo>
                <a:lnTo>
                  <a:pt x="864081" y="62377"/>
                </a:lnTo>
                <a:lnTo>
                  <a:pt x="818386" y="44082"/>
                </a:lnTo>
                <a:lnTo>
                  <a:pt x="769940" y="28702"/>
                </a:lnTo>
                <a:lnTo>
                  <a:pt x="719021" y="16420"/>
                </a:lnTo>
                <a:lnTo>
                  <a:pt x="665908" y="7420"/>
                </a:lnTo>
                <a:lnTo>
                  <a:pt x="610880" y="1885"/>
                </a:lnTo>
                <a:lnTo>
                  <a:pt x="554215" y="0"/>
                </a:lnTo>
                <a:lnTo>
                  <a:pt x="497550" y="1885"/>
                </a:lnTo>
                <a:lnTo>
                  <a:pt x="442522" y="7420"/>
                </a:lnTo>
                <a:lnTo>
                  <a:pt x="389409" y="16420"/>
                </a:lnTo>
                <a:lnTo>
                  <a:pt x="338490" y="28702"/>
                </a:lnTo>
                <a:lnTo>
                  <a:pt x="290044" y="44082"/>
                </a:lnTo>
                <a:lnTo>
                  <a:pt x="244349" y="62377"/>
                </a:lnTo>
                <a:lnTo>
                  <a:pt x="201683" y="83403"/>
                </a:lnTo>
                <a:lnTo>
                  <a:pt x="162326" y="106976"/>
                </a:lnTo>
                <a:lnTo>
                  <a:pt x="126556" y="132914"/>
                </a:lnTo>
                <a:lnTo>
                  <a:pt x="94651" y="161031"/>
                </a:lnTo>
                <a:lnTo>
                  <a:pt x="66891" y="191145"/>
                </a:lnTo>
                <a:lnTo>
                  <a:pt x="43553" y="223072"/>
                </a:lnTo>
                <a:lnTo>
                  <a:pt x="24916" y="256629"/>
                </a:lnTo>
                <a:lnTo>
                  <a:pt x="2861" y="327896"/>
                </a:lnTo>
                <a:lnTo>
                  <a:pt x="0" y="365239"/>
                </a:lnTo>
                <a:lnTo>
                  <a:pt x="2861" y="402582"/>
                </a:lnTo>
                <a:lnTo>
                  <a:pt x="24916" y="473848"/>
                </a:lnTo>
                <a:lnTo>
                  <a:pt x="43553" y="507404"/>
                </a:lnTo>
                <a:lnTo>
                  <a:pt x="66891" y="539330"/>
                </a:lnTo>
                <a:lnTo>
                  <a:pt x="94651" y="569443"/>
                </a:lnTo>
                <a:lnTo>
                  <a:pt x="126556" y="597559"/>
                </a:lnTo>
                <a:lnTo>
                  <a:pt x="162326" y="623495"/>
                </a:lnTo>
                <a:lnTo>
                  <a:pt x="201683" y="647067"/>
                </a:lnTo>
                <a:lnTo>
                  <a:pt x="244349" y="668092"/>
                </a:lnTo>
                <a:lnTo>
                  <a:pt x="290044" y="686386"/>
                </a:lnTo>
                <a:lnTo>
                  <a:pt x="338490" y="701765"/>
                </a:lnTo>
                <a:lnTo>
                  <a:pt x="389409" y="714046"/>
                </a:lnTo>
                <a:lnTo>
                  <a:pt x="442522" y="723045"/>
                </a:lnTo>
                <a:lnTo>
                  <a:pt x="497550" y="728580"/>
                </a:lnTo>
                <a:lnTo>
                  <a:pt x="554215" y="730465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402012" y="2463143"/>
            <a:ext cx="483112" cy="294243"/>
          </a:xfrm>
          <a:custGeom>
            <a:avLst/>
            <a:gdLst/>
            <a:ahLst/>
            <a:cxnLst/>
            <a:rect l="l" t="t" r="r" b="b"/>
            <a:pathLst>
              <a:path w="532765" h="324485">
                <a:moveTo>
                  <a:pt x="266204" y="324192"/>
                </a:moveTo>
                <a:lnTo>
                  <a:pt x="327241" y="319912"/>
                </a:lnTo>
                <a:lnTo>
                  <a:pt x="383272" y="307718"/>
                </a:lnTo>
                <a:lnTo>
                  <a:pt x="432699" y="288584"/>
                </a:lnTo>
                <a:lnTo>
                  <a:pt x="473925" y="263482"/>
                </a:lnTo>
                <a:lnTo>
                  <a:pt x="505351" y="233386"/>
                </a:lnTo>
                <a:lnTo>
                  <a:pt x="525378" y="199269"/>
                </a:lnTo>
                <a:lnTo>
                  <a:pt x="532409" y="162102"/>
                </a:lnTo>
                <a:lnTo>
                  <a:pt x="525378" y="124935"/>
                </a:lnTo>
                <a:lnTo>
                  <a:pt x="505351" y="90816"/>
                </a:lnTo>
                <a:lnTo>
                  <a:pt x="473925" y="60717"/>
                </a:lnTo>
                <a:lnTo>
                  <a:pt x="432699" y="35613"/>
                </a:lnTo>
                <a:lnTo>
                  <a:pt x="383272" y="16477"/>
                </a:lnTo>
                <a:lnTo>
                  <a:pt x="327241" y="4281"/>
                </a:lnTo>
                <a:lnTo>
                  <a:pt x="266204" y="0"/>
                </a:lnTo>
                <a:lnTo>
                  <a:pt x="205168" y="4281"/>
                </a:lnTo>
                <a:lnTo>
                  <a:pt x="149137" y="16477"/>
                </a:lnTo>
                <a:lnTo>
                  <a:pt x="99709" y="35613"/>
                </a:lnTo>
                <a:lnTo>
                  <a:pt x="58483" y="60717"/>
                </a:lnTo>
                <a:lnTo>
                  <a:pt x="27058" y="90816"/>
                </a:lnTo>
                <a:lnTo>
                  <a:pt x="7030" y="124935"/>
                </a:lnTo>
                <a:lnTo>
                  <a:pt x="0" y="162102"/>
                </a:lnTo>
                <a:lnTo>
                  <a:pt x="7030" y="199269"/>
                </a:lnTo>
                <a:lnTo>
                  <a:pt x="27058" y="233386"/>
                </a:lnTo>
                <a:lnTo>
                  <a:pt x="58483" y="263482"/>
                </a:lnTo>
                <a:lnTo>
                  <a:pt x="99709" y="288584"/>
                </a:lnTo>
                <a:lnTo>
                  <a:pt x="149137" y="307718"/>
                </a:lnTo>
                <a:lnTo>
                  <a:pt x="205168" y="319912"/>
                </a:lnTo>
                <a:lnTo>
                  <a:pt x="266204" y="324192"/>
                </a:lnTo>
                <a:close/>
              </a:path>
            </a:pathLst>
          </a:custGeom>
          <a:ln w="25400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0DFA3D07-F422-4097-AE69-6C613D99BB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8983" y="4059386"/>
            <a:ext cx="3735890" cy="1366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8" name="object 5">
            <a:extLst>
              <a:ext uri="{FF2B5EF4-FFF2-40B4-BE49-F238E27FC236}">
                <a16:creationId xmlns:a16="http://schemas.microsoft.com/office/drawing/2014/main" id="{5AEEF859-1DDE-4F80-A814-455D036DB0DF}"/>
              </a:ext>
            </a:extLst>
          </p:cNvPr>
          <p:cNvSpPr txBox="1">
            <a:spLocks/>
          </p:cNvSpPr>
          <p:nvPr/>
        </p:nvSpPr>
        <p:spPr>
          <a:xfrm>
            <a:off x="6802427" y="63817"/>
            <a:ext cx="3910960" cy="22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4150" b="0" i="0">
                <a:solidFill>
                  <a:schemeClr val="bg1"/>
                </a:solidFill>
                <a:latin typeface="Lucida Sans Unicode"/>
                <a:ea typeface="+mj-ea"/>
                <a:cs typeface="Lucida Sans Unicode"/>
              </a:defRPr>
            </a:lvl1pPr>
          </a:lstStyle>
          <a:p>
            <a:pPr marL="11516" algn="r" defTabSz="829178"/>
            <a:r>
              <a:rPr lang="en-US" sz="1451" b="1" kern="0" spc="-91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Company Characteristics and Supplier Diversity</a:t>
            </a:r>
            <a:endParaRPr lang="en-US" sz="1451" kern="0" dirty="0">
              <a:solidFill>
                <a:srgbClr val="F79646">
                  <a:lumMod val="75000"/>
                </a:srgbClr>
              </a:solidFill>
              <a:latin typeface="Arial"/>
              <a:cs typeface="Arial"/>
            </a:endParaRPr>
          </a:p>
        </p:txBody>
      </p:sp>
      <p:pic>
        <p:nvPicPr>
          <p:cNvPr id="3073" name="Picture 1" descr="Company Characteristics &#10;of &#10;• Annual Ræue &#10;Entæ the total &#10;Capital Amount &#10;Year ">
            <a:extLst>
              <a:ext uri="{FF2B5EF4-FFF2-40B4-BE49-F238E27FC236}">
                <a16:creationId xmlns:a16="http://schemas.microsoft.com/office/drawing/2014/main" id="{D04563A6-63BB-4B43-816E-8EDD27959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872" y="1451499"/>
            <a:ext cx="3570740" cy="1289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6F8EC3E3-A4A3-4A5B-B25C-BDD4ABB72265}"/>
              </a:ext>
            </a:extLst>
          </p:cNvPr>
          <p:cNvGrpSpPr/>
          <p:nvPr/>
        </p:nvGrpSpPr>
        <p:grpSpPr>
          <a:xfrm>
            <a:off x="7099825" y="767604"/>
            <a:ext cx="143379" cy="168863"/>
            <a:chOff x="6326468" y="525772"/>
            <a:chExt cx="158115" cy="186218"/>
          </a:xfrm>
        </p:grpSpPr>
        <p:sp>
          <p:nvSpPr>
            <p:cNvPr id="52" name="object 25">
              <a:extLst>
                <a:ext uri="{FF2B5EF4-FFF2-40B4-BE49-F238E27FC236}">
                  <a16:creationId xmlns:a16="http://schemas.microsoft.com/office/drawing/2014/main" id="{532488D5-4F98-4483-84DD-780C3DAA6637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3" name="object 26">
              <a:extLst>
                <a:ext uri="{FF2B5EF4-FFF2-40B4-BE49-F238E27FC236}">
                  <a16:creationId xmlns:a16="http://schemas.microsoft.com/office/drawing/2014/main" id="{5786F926-C598-42C8-9734-C477C9BAFB73}"/>
                </a:ext>
              </a:extLst>
            </p:cNvPr>
            <p:cNvSpPr txBox="1"/>
            <p:nvPr/>
          </p:nvSpPr>
          <p:spPr>
            <a:xfrm>
              <a:off x="6358208" y="525772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1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92047B4-D2EA-444D-AC6F-CFE8B90B2D7D}"/>
              </a:ext>
            </a:extLst>
          </p:cNvPr>
          <p:cNvGrpSpPr/>
          <p:nvPr/>
        </p:nvGrpSpPr>
        <p:grpSpPr>
          <a:xfrm>
            <a:off x="7128606" y="1126033"/>
            <a:ext cx="143379" cy="168863"/>
            <a:chOff x="6326468" y="525772"/>
            <a:chExt cx="158115" cy="186218"/>
          </a:xfrm>
        </p:grpSpPr>
        <p:sp>
          <p:nvSpPr>
            <p:cNvPr id="57" name="object 25">
              <a:extLst>
                <a:ext uri="{FF2B5EF4-FFF2-40B4-BE49-F238E27FC236}">
                  <a16:creationId xmlns:a16="http://schemas.microsoft.com/office/drawing/2014/main" id="{0140E304-FB6B-4ACC-9249-85E0D3059942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8" name="object 26">
              <a:extLst>
                <a:ext uri="{FF2B5EF4-FFF2-40B4-BE49-F238E27FC236}">
                  <a16:creationId xmlns:a16="http://schemas.microsoft.com/office/drawing/2014/main" id="{DDBD18E1-3D33-4FA1-9B6A-F08B984C91C5}"/>
                </a:ext>
              </a:extLst>
            </p:cNvPr>
            <p:cNvSpPr txBox="1"/>
            <p:nvPr/>
          </p:nvSpPr>
          <p:spPr>
            <a:xfrm>
              <a:off x="6358208" y="525772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2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79AEF82-E465-46ED-BD6A-A5184EA595ED}"/>
              </a:ext>
            </a:extLst>
          </p:cNvPr>
          <p:cNvGrpSpPr/>
          <p:nvPr/>
        </p:nvGrpSpPr>
        <p:grpSpPr>
          <a:xfrm>
            <a:off x="8661875" y="727808"/>
            <a:ext cx="143379" cy="168863"/>
            <a:chOff x="6326468" y="525772"/>
            <a:chExt cx="158115" cy="186218"/>
          </a:xfrm>
        </p:grpSpPr>
        <p:sp>
          <p:nvSpPr>
            <p:cNvPr id="60" name="object 25">
              <a:extLst>
                <a:ext uri="{FF2B5EF4-FFF2-40B4-BE49-F238E27FC236}">
                  <a16:creationId xmlns:a16="http://schemas.microsoft.com/office/drawing/2014/main" id="{8F449285-98B0-4309-A91D-F19F20325B7A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1" name="object 26">
              <a:extLst>
                <a:ext uri="{FF2B5EF4-FFF2-40B4-BE49-F238E27FC236}">
                  <a16:creationId xmlns:a16="http://schemas.microsoft.com/office/drawing/2014/main" id="{06B8EBDC-95DC-424A-9712-592CF88714A4}"/>
                </a:ext>
              </a:extLst>
            </p:cNvPr>
            <p:cNvSpPr txBox="1"/>
            <p:nvPr/>
          </p:nvSpPr>
          <p:spPr>
            <a:xfrm>
              <a:off x="6358208" y="525772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3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83271C8A-F418-4774-AB1E-CA79B43E6E87}"/>
              </a:ext>
            </a:extLst>
          </p:cNvPr>
          <p:cNvGrpSpPr/>
          <p:nvPr/>
        </p:nvGrpSpPr>
        <p:grpSpPr>
          <a:xfrm>
            <a:off x="8656971" y="1094477"/>
            <a:ext cx="143379" cy="168863"/>
            <a:chOff x="6326468" y="525772"/>
            <a:chExt cx="158115" cy="186218"/>
          </a:xfrm>
        </p:grpSpPr>
        <p:sp>
          <p:nvSpPr>
            <p:cNvPr id="63" name="object 25">
              <a:extLst>
                <a:ext uri="{FF2B5EF4-FFF2-40B4-BE49-F238E27FC236}">
                  <a16:creationId xmlns:a16="http://schemas.microsoft.com/office/drawing/2014/main" id="{C485E163-E1CC-44F1-BAC9-3F4E3790A4BD}"/>
                </a:ext>
              </a:extLst>
            </p:cNvPr>
            <p:cNvSpPr/>
            <p:nvPr/>
          </p:nvSpPr>
          <p:spPr>
            <a:xfrm>
              <a:off x="6326468" y="553875"/>
              <a:ext cx="158115" cy="158115"/>
            </a:xfrm>
            <a:custGeom>
              <a:avLst/>
              <a:gdLst/>
              <a:ahLst/>
              <a:cxnLst/>
              <a:rect l="l" t="t" r="r" b="b"/>
              <a:pathLst>
                <a:path w="158114" h="158115">
                  <a:moveTo>
                    <a:pt x="79057" y="0"/>
                  </a:moveTo>
                  <a:lnTo>
                    <a:pt x="48284" y="6212"/>
                  </a:lnTo>
                  <a:lnTo>
                    <a:pt x="23155" y="23153"/>
                  </a:lnTo>
                  <a:lnTo>
                    <a:pt x="6212" y="48279"/>
                  </a:lnTo>
                  <a:lnTo>
                    <a:pt x="0" y="79044"/>
                  </a:lnTo>
                  <a:lnTo>
                    <a:pt x="6212" y="109817"/>
                  </a:lnTo>
                  <a:lnTo>
                    <a:pt x="23155" y="134947"/>
                  </a:lnTo>
                  <a:lnTo>
                    <a:pt x="48284" y="151889"/>
                  </a:lnTo>
                  <a:lnTo>
                    <a:pt x="79057" y="158102"/>
                  </a:lnTo>
                  <a:lnTo>
                    <a:pt x="109830" y="151889"/>
                  </a:lnTo>
                  <a:lnTo>
                    <a:pt x="134959" y="134947"/>
                  </a:lnTo>
                  <a:lnTo>
                    <a:pt x="151902" y="109817"/>
                  </a:lnTo>
                  <a:lnTo>
                    <a:pt x="158115" y="79044"/>
                  </a:lnTo>
                  <a:lnTo>
                    <a:pt x="151902" y="48279"/>
                  </a:lnTo>
                  <a:lnTo>
                    <a:pt x="134959" y="23153"/>
                  </a:lnTo>
                  <a:lnTo>
                    <a:pt x="109830" y="6212"/>
                  </a:lnTo>
                  <a:lnTo>
                    <a:pt x="79057" y="0"/>
                  </a:lnTo>
                  <a:close/>
                </a:path>
              </a:pathLst>
            </a:custGeom>
            <a:solidFill>
              <a:srgbClr val="0087B1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4" name="object 26">
              <a:extLst>
                <a:ext uri="{FF2B5EF4-FFF2-40B4-BE49-F238E27FC236}">
                  <a16:creationId xmlns:a16="http://schemas.microsoft.com/office/drawing/2014/main" id="{D9E40C64-EE65-4C97-9F65-E635270C915F}"/>
                </a:ext>
              </a:extLst>
            </p:cNvPr>
            <p:cNvSpPr txBox="1"/>
            <p:nvPr/>
          </p:nvSpPr>
          <p:spPr>
            <a:xfrm>
              <a:off x="6358208" y="525772"/>
              <a:ext cx="83820" cy="18462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088" b="1" spc="-136" dirty="0">
                  <a:solidFill>
                    <a:srgbClr val="FFFFFF"/>
                  </a:solidFill>
                  <a:latin typeface="Calibri"/>
                  <a:cs typeface="Calibri"/>
                </a:rPr>
                <a:t>4</a:t>
              </a:r>
              <a:endParaRPr sz="1088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65" name="object 33">
            <a:extLst>
              <a:ext uri="{FF2B5EF4-FFF2-40B4-BE49-F238E27FC236}">
                <a16:creationId xmlns:a16="http://schemas.microsoft.com/office/drawing/2014/main" id="{988393AC-9552-4F90-9F04-51DBD2A5ED89}"/>
              </a:ext>
            </a:extLst>
          </p:cNvPr>
          <p:cNvSpPr txBox="1"/>
          <p:nvPr/>
        </p:nvSpPr>
        <p:spPr>
          <a:xfrm>
            <a:off x="7331968" y="776450"/>
            <a:ext cx="1175561" cy="13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lang="en-US"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Employees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object 33">
            <a:extLst>
              <a:ext uri="{FF2B5EF4-FFF2-40B4-BE49-F238E27FC236}">
                <a16:creationId xmlns:a16="http://schemas.microsoft.com/office/drawing/2014/main" id="{E57017E8-8B2F-4722-A255-8DC6F4DA0E01}"/>
              </a:ext>
            </a:extLst>
          </p:cNvPr>
          <p:cNvSpPr txBox="1"/>
          <p:nvPr/>
        </p:nvSpPr>
        <p:spPr>
          <a:xfrm>
            <a:off x="7331967" y="1124850"/>
            <a:ext cx="1389766" cy="13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lang="en-US"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Revenue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object 33">
            <a:extLst>
              <a:ext uri="{FF2B5EF4-FFF2-40B4-BE49-F238E27FC236}">
                <a16:creationId xmlns:a16="http://schemas.microsoft.com/office/drawing/2014/main" id="{85DF286D-A1CE-46F3-88F9-C5253516EF6D}"/>
              </a:ext>
            </a:extLst>
          </p:cNvPr>
          <p:cNvSpPr txBox="1"/>
          <p:nvPr/>
        </p:nvSpPr>
        <p:spPr>
          <a:xfrm>
            <a:off x="8959601" y="763844"/>
            <a:ext cx="1389766" cy="13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lang="en-US"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Capital Amount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object 33">
            <a:extLst>
              <a:ext uri="{FF2B5EF4-FFF2-40B4-BE49-F238E27FC236}">
                <a16:creationId xmlns:a16="http://schemas.microsoft.com/office/drawing/2014/main" id="{FD808A3A-49CA-4AB2-A13E-07F0B3DEB68E}"/>
              </a:ext>
            </a:extLst>
          </p:cNvPr>
          <p:cNvSpPr txBox="1"/>
          <p:nvPr/>
        </p:nvSpPr>
        <p:spPr>
          <a:xfrm>
            <a:off x="8959601" y="1131612"/>
            <a:ext cx="1389766" cy="13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lang="en-US"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Founded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424375" y="5122150"/>
            <a:ext cx="606913" cy="303983"/>
          </a:xfrm>
          <a:custGeom>
            <a:avLst/>
            <a:gdLst/>
            <a:ahLst/>
            <a:cxnLst/>
            <a:rect l="l" t="t" r="r" b="b"/>
            <a:pathLst>
              <a:path w="669290" h="324484">
                <a:moveTo>
                  <a:pt x="334594" y="324192"/>
                </a:moveTo>
                <a:lnTo>
                  <a:pt x="394739" y="321581"/>
                </a:lnTo>
                <a:lnTo>
                  <a:pt x="451347" y="314052"/>
                </a:lnTo>
                <a:lnTo>
                  <a:pt x="503473" y="302063"/>
                </a:lnTo>
                <a:lnTo>
                  <a:pt x="550171" y="286072"/>
                </a:lnTo>
                <a:lnTo>
                  <a:pt x="590498" y="266536"/>
                </a:lnTo>
                <a:lnTo>
                  <a:pt x="623507" y="243913"/>
                </a:lnTo>
                <a:lnTo>
                  <a:pt x="663797" y="191239"/>
                </a:lnTo>
                <a:lnTo>
                  <a:pt x="669188" y="162102"/>
                </a:lnTo>
                <a:lnTo>
                  <a:pt x="663797" y="132965"/>
                </a:lnTo>
                <a:lnTo>
                  <a:pt x="623507" y="80288"/>
                </a:lnTo>
                <a:lnTo>
                  <a:pt x="590498" y="57663"/>
                </a:lnTo>
                <a:lnTo>
                  <a:pt x="550171" y="38126"/>
                </a:lnTo>
                <a:lnTo>
                  <a:pt x="503473" y="22132"/>
                </a:lnTo>
                <a:lnTo>
                  <a:pt x="451347" y="10142"/>
                </a:lnTo>
                <a:lnTo>
                  <a:pt x="394739" y="2611"/>
                </a:lnTo>
                <a:lnTo>
                  <a:pt x="334594" y="0"/>
                </a:lnTo>
                <a:lnTo>
                  <a:pt x="274448" y="2611"/>
                </a:lnTo>
                <a:lnTo>
                  <a:pt x="217840" y="10142"/>
                </a:lnTo>
                <a:lnTo>
                  <a:pt x="165715" y="22132"/>
                </a:lnTo>
                <a:lnTo>
                  <a:pt x="119016" y="38126"/>
                </a:lnTo>
                <a:lnTo>
                  <a:pt x="78690" y="57663"/>
                </a:lnTo>
                <a:lnTo>
                  <a:pt x="45680" y="80288"/>
                </a:lnTo>
                <a:lnTo>
                  <a:pt x="5390" y="132965"/>
                </a:lnTo>
                <a:lnTo>
                  <a:pt x="0" y="162102"/>
                </a:lnTo>
                <a:lnTo>
                  <a:pt x="5390" y="191239"/>
                </a:lnTo>
                <a:lnTo>
                  <a:pt x="45680" y="243913"/>
                </a:lnTo>
                <a:lnTo>
                  <a:pt x="78690" y="266536"/>
                </a:lnTo>
                <a:lnTo>
                  <a:pt x="119016" y="286072"/>
                </a:lnTo>
                <a:lnTo>
                  <a:pt x="165715" y="302063"/>
                </a:lnTo>
                <a:lnTo>
                  <a:pt x="217840" y="314052"/>
                </a:lnTo>
                <a:lnTo>
                  <a:pt x="274448" y="321581"/>
                </a:lnTo>
                <a:lnTo>
                  <a:pt x="334594" y="324192"/>
                </a:lnTo>
                <a:close/>
              </a:path>
            </a:pathLst>
          </a:custGeom>
          <a:ln w="25399">
            <a:solidFill>
              <a:srgbClr val="E00069"/>
            </a:solidFill>
          </a:ln>
        </p:spPr>
        <p:txBody>
          <a:bodyPr wrap="square" lIns="0" tIns="0" rIns="0" bIns="0" rtlCol="0"/>
          <a:lstStyle/>
          <a:p>
            <a:pPr defTabSz="829178"/>
            <a:endParaRPr sz="1632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CC9A5709-2E09-4823-BA9C-FCA71E05EF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7966" y="4596567"/>
            <a:ext cx="3570740" cy="1129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95FA5FFF-79AB-4CB9-A8AE-AA259A5CDCB4}"/>
              </a:ext>
            </a:extLst>
          </p:cNvPr>
          <p:cNvGrpSpPr/>
          <p:nvPr/>
        </p:nvGrpSpPr>
        <p:grpSpPr>
          <a:xfrm>
            <a:off x="6582333" y="4024081"/>
            <a:ext cx="359311" cy="359311"/>
            <a:chOff x="5802376" y="426674"/>
            <a:chExt cx="396240" cy="396240"/>
          </a:xfrm>
          <a:solidFill>
            <a:srgbClr val="FF0000"/>
          </a:solidFill>
        </p:grpSpPr>
        <p:sp>
          <p:nvSpPr>
            <p:cNvPr id="71" name="object 4">
              <a:extLst>
                <a:ext uri="{FF2B5EF4-FFF2-40B4-BE49-F238E27FC236}">
                  <a16:creationId xmlns:a16="http://schemas.microsoft.com/office/drawing/2014/main" id="{210099E3-99B9-4015-B415-2476E7E981A1}"/>
                </a:ext>
              </a:extLst>
            </p:cNvPr>
            <p:cNvSpPr/>
            <p:nvPr/>
          </p:nvSpPr>
          <p:spPr>
            <a:xfrm>
              <a:off x="5802376" y="42667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39" h="396240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2" name="object 5">
              <a:extLst>
                <a:ext uri="{FF2B5EF4-FFF2-40B4-BE49-F238E27FC236}">
                  <a16:creationId xmlns:a16="http://schemas.microsoft.com/office/drawing/2014/main" id="{44910CE0-4EAC-4C76-8494-46AEF470F5F6}"/>
                </a:ext>
              </a:extLst>
            </p:cNvPr>
            <p:cNvSpPr txBox="1"/>
            <p:nvPr/>
          </p:nvSpPr>
          <p:spPr>
            <a:xfrm>
              <a:off x="5863967" y="455055"/>
              <a:ext cx="231775" cy="338560"/>
            </a:xfrm>
            <a:prstGeom prst="rect">
              <a:avLst/>
            </a:prstGeom>
            <a:grpFill/>
          </p:spPr>
          <p:txBody>
            <a:bodyPr vert="horz" wrap="square" lIns="0" tIns="0" rIns="0" bIns="0" rtlCol="0">
              <a:spAutoFit/>
            </a:bodyPr>
            <a:lstStyle/>
            <a:p>
              <a:pPr marL="11516" defTabSz="829178"/>
              <a:r>
                <a:rPr lang="en-US" sz="1995" b="1" spc="-277" dirty="0">
                  <a:solidFill>
                    <a:srgbClr val="FFFFFF"/>
                  </a:solidFill>
                  <a:latin typeface="Calibri"/>
                  <a:cs typeface="Calibri"/>
                </a:rPr>
                <a:t>20</a:t>
              </a:r>
              <a:endParaRPr sz="1995" dirty="0">
                <a:solidFill>
                  <a:prstClr val="black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73" name="object 33">
            <a:extLst>
              <a:ext uri="{FF2B5EF4-FFF2-40B4-BE49-F238E27FC236}">
                <a16:creationId xmlns:a16="http://schemas.microsoft.com/office/drawing/2014/main" id="{3D64715F-F1BC-4C89-ACE7-A98B50E317CE}"/>
              </a:ext>
            </a:extLst>
          </p:cNvPr>
          <p:cNvSpPr txBox="1"/>
          <p:nvPr/>
        </p:nvSpPr>
        <p:spPr>
          <a:xfrm>
            <a:off x="7079112" y="4099248"/>
            <a:ext cx="3069689" cy="279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16" defTabSz="829178"/>
            <a:r>
              <a:rPr lang="en-US"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next field is the </a:t>
            </a:r>
            <a:r>
              <a:rPr lang="en-US" sz="907" b="1" spc="-27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Supplier Diversity Field</a:t>
            </a:r>
            <a:r>
              <a:rPr lang="en-US" sz="907" spc="-27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This field is for the US market only.</a:t>
            </a: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object 19">
            <a:extLst>
              <a:ext uri="{FF2B5EF4-FFF2-40B4-BE49-F238E27FC236}">
                <a16:creationId xmlns:a16="http://schemas.microsoft.com/office/drawing/2014/main" id="{2100FEE4-82B2-49E6-B6C7-55228BB2CB84}"/>
              </a:ext>
            </a:extLst>
          </p:cNvPr>
          <p:cNvSpPr txBox="1"/>
          <p:nvPr/>
        </p:nvSpPr>
        <p:spPr>
          <a:xfrm>
            <a:off x="2658544" y="5635566"/>
            <a:ext cx="2711131" cy="6434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133590" rIns="0" bIns="0" rtlCol="0">
            <a:spAutoFit/>
          </a:bodyPr>
          <a:lstStyle/>
          <a:p>
            <a:pPr marL="475050" marR="156047" defTabSz="829178">
              <a:spcBef>
                <a:spcPts val="735"/>
              </a:spcBef>
            </a:pPr>
            <a:r>
              <a:rPr lang="en-US"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You will be asked to enter your bank details again on the main form</a:t>
            </a:r>
            <a:endParaRPr lang="en-US" sz="907" spc="-82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5050" marR="156047" defTabSz="829178">
              <a:spcBef>
                <a:spcPts val="735"/>
              </a:spcBef>
            </a:pP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49D455D-6B8E-4BE6-870D-856548FE98B2}"/>
              </a:ext>
            </a:extLst>
          </p:cNvPr>
          <p:cNvGrpSpPr/>
          <p:nvPr/>
        </p:nvGrpSpPr>
        <p:grpSpPr>
          <a:xfrm>
            <a:off x="2728516" y="5733426"/>
            <a:ext cx="359311" cy="359311"/>
            <a:chOff x="547002" y="5162624"/>
            <a:chExt cx="396240" cy="396240"/>
          </a:xfrm>
        </p:grpSpPr>
        <p:sp>
          <p:nvSpPr>
            <p:cNvPr id="55" name="object 21">
              <a:extLst>
                <a:ext uri="{FF2B5EF4-FFF2-40B4-BE49-F238E27FC236}">
                  <a16:creationId xmlns:a16="http://schemas.microsoft.com/office/drawing/2014/main" id="{512831D2-FF6A-4E48-BE04-6E02AFE7B31D}"/>
                </a:ext>
              </a:extLst>
            </p:cNvPr>
            <p:cNvSpPr/>
            <p:nvPr/>
          </p:nvSpPr>
          <p:spPr>
            <a:xfrm>
              <a:off x="547002" y="516262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solidFill>
              <a:srgbClr val="005469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9" name="object 22">
              <a:extLst>
                <a:ext uri="{FF2B5EF4-FFF2-40B4-BE49-F238E27FC236}">
                  <a16:creationId xmlns:a16="http://schemas.microsoft.com/office/drawing/2014/main" id="{98CADBC1-700F-4D1B-B368-069B372406D9}"/>
                </a:ext>
              </a:extLst>
            </p:cNvPr>
            <p:cNvSpPr/>
            <p:nvPr/>
          </p:nvSpPr>
          <p:spPr>
            <a:xfrm>
              <a:off x="711445" y="5234284"/>
              <a:ext cx="67310" cy="253365"/>
            </a:xfrm>
            <a:custGeom>
              <a:avLst/>
              <a:gdLst/>
              <a:ahLst/>
              <a:cxnLst/>
              <a:rect l="l" t="t" r="r" b="b"/>
              <a:pathLst>
                <a:path w="67309" h="253364">
                  <a:moveTo>
                    <a:pt x="39535" y="0"/>
                  </a:moveTo>
                  <a:lnTo>
                    <a:pt x="27127" y="0"/>
                  </a:lnTo>
                  <a:lnTo>
                    <a:pt x="21310" y="1663"/>
                  </a:lnTo>
                  <a:lnTo>
                    <a:pt x="11087" y="8280"/>
                  </a:lnTo>
                  <a:lnTo>
                    <a:pt x="7099" y="12954"/>
                  </a:lnTo>
                  <a:lnTo>
                    <a:pt x="1422" y="25044"/>
                  </a:lnTo>
                  <a:lnTo>
                    <a:pt x="0" y="32092"/>
                  </a:lnTo>
                  <a:lnTo>
                    <a:pt x="0" y="40157"/>
                  </a:lnTo>
                  <a:lnTo>
                    <a:pt x="10388" y="92786"/>
                  </a:lnTo>
                  <a:lnTo>
                    <a:pt x="15211" y="109071"/>
                  </a:lnTo>
                  <a:lnTo>
                    <a:pt x="19297" y="123428"/>
                  </a:lnTo>
                  <a:lnTo>
                    <a:pt x="28908" y="165850"/>
                  </a:lnTo>
                  <a:lnTo>
                    <a:pt x="30848" y="186194"/>
                  </a:lnTo>
                  <a:lnTo>
                    <a:pt x="36588" y="186194"/>
                  </a:lnTo>
                  <a:lnTo>
                    <a:pt x="43256" y="140690"/>
                  </a:lnTo>
                  <a:lnTo>
                    <a:pt x="57975" y="89306"/>
                  </a:lnTo>
                  <a:lnTo>
                    <a:pt x="62050" y="74604"/>
                  </a:lnTo>
                  <a:lnTo>
                    <a:pt x="64958" y="61512"/>
                  </a:lnTo>
                  <a:lnTo>
                    <a:pt x="66703" y="50030"/>
                  </a:lnTo>
                  <a:lnTo>
                    <a:pt x="67284" y="40157"/>
                  </a:lnTo>
                  <a:lnTo>
                    <a:pt x="67236" y="32092"/>
                  </a:lnTo>
                  <a:lnTo>
                    <a:pt x="65735" y="25323"/>
                  </a:lnTo>
                  <a:lnTo>
                    <a:pt x="59524" y="13131"/>
                  </a:lnTo>
                  <a:lnTo>
                    <a:pt x="55397" y="8407"/>
                  </a:lnTo>
                  <a:lnTo>
                    <a:pt x="45059" y="1689"/>
                  </a:lnTo>
                  <a:lnTo>
                    <a:pt x="39535" y="0"/>
                  </a:lnTo>
                  <a:close/>
                </a:path>
                <a:path w="67309" h="253364">
                  <a:moveTo>
                    <a:pt x="43916" y="198132"/>
                  </a:moveTo>
                  <a:lnTo>
                    <a:pt x="23558" y="198132"/>
                  </a:lnTo>
                  <a:lnTo>
                    <a:pt x="15760" y="200456"/>
                  </a:lnTo>
                  <a:lnTo>
                    <a:pt x="5003" y="209753"/>
                  </a:lnTo>
                  <a:lnTo>
                    <a:pt x="2324" y="216585"/>
                  </a:lnTo>
                  <a:lnTo>
                    <a:pt x="2324" y="234569"/>
                  </a:lnTo>
                  <a:lnTo>
                    <a:pt x="5003" y="241363"/>
                  </a:lnTo>
                  <a:lnTo>
                    <a:pt x="15760" y="250558"/>
                  </a:lnTo>
                  <a:lnTo>
                    <a:pt x="23558" y="252857"/>
                  </a:lnTo>
                  <a:lnTo>
                    <a:pt x="43916" y="252857"/>
                  </a:lnTo>
                  <a:lnTo>
                    <a:pt x="51701" y="250532"/>
                  </a:lnTo>
                  <a:lnTo>
                    <a:pt x="62547" y="241223"/>
                  </a:lnTo>
                  <a:lnTo>
                    <a:pt x="65224" y="234569"/>
                  </a:lnTo>
                  <a:lnTo>
                    <a:pt x="65265" y="216585"/>
                  </a:lnTo>
                  <a:lnTo>
                    <a:pt x="62547" y="209753"/>
                  </a:lnTo>
                  <a:lnTo>
                    <a:pt x="51701" y="200456"/>
                  </a:lnTo>
                  <a:lnTo>
                    <a:pt x="43916" y="1981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29178"/>
              <a:endParaRPr sz="1632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74" name="object 19">
            <a:extLst>
              <a:ext uri="{FF2B5EF4-FFF2-40B4-BE49-F238E27FC236}">
                <a16:creationId xmlns:a16="http://schemas.microsoft.com/office/drawing/2014/main" id="{1CA240C0-C628-40EF-9DC7-497B9EAF63AB}"/>
              </a:ext>
            </a:extLst>
          </p:cNvPr>
          <p:cNvSpPr txBox="1"/>
          <p:nvPr/>
        </p:nvSpPr>
        <p:spPr>
          <a:xfrm>
            <a:off x="7351021" y="3020289"/>
            <a:ext cx="2711131" cy="6434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133590" rIns="0" bIns="0" rtlCol="0">
            <a:spAutoFit/>
          </a:bodyPr>
          <a:lstStyle/>
          <a:p>
            <a:pPr marL="475050" marR="156047" defTabSz="829178">
              <a:spcBef>
                <a:spcPts val="735"/>
              </a:spcBef>
            </a:pPr>
            <a:r>
              <a:rPr lang="en-US" sz="907" spc="5" dirty="0">
                <a:solidFill>
                  <a:srgbClr val="3645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This information will be used by Equinix to perform Due Diligence</a:t>
            </a:r>
            <a:endParaRPr lang="en-US" sz="907" spc="-82" dirty="0">
              <a:solidFill>
                <a:srgbClr val="3645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5050" marR="156047" defTabSz="829178">
              <a:spcBef>
                <a:spcPts val="735"/>
              </a:spcBef>
            </a:pPr>
            <a:endParaRPr sz="907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02F0CD62-7FE6-4B39-B1BB-44D67DB2173E}"/>
              </a:ext>
            </a:extLst>
          </p:cNvPr>
          <p:cNvGrpSpPr/>
          <p:nvPr/>
        </p:nvGrpSpPr>
        <p:grpSpPr>
          <a:xfrm>
            <a:off x="7413663" y="3116541"/>
            <a:ext cx="359311" cy="359311"/>
            <a:chOff x="547002" y="5162624"/>
            <a:chExt cx="396240" cy="396240"/>
          </a:xfrm>
        </p:grpSpPr>
        <p:sp>
          <p:nvSpPr>
            <p:cNvPr id="76" name="object 21">
              <a:extLst>
                <a:ext uri="{FF2B5EF4-FFF2-40B4-BE49-F238E27FC236}">
                  <a16:creationId xmlns:a16="http://schemas.microsoft.com/office/drawing/2014/main" id="{23C77143-A5FB-4D30-BAF2-D9853946C49F}"/>
                </a:ext>
              </a:extLst>
            </p:cNvPr>
            <p:cNvSpPr/>
            <p:nvPr/>
          </p:nvSpPr>
          <p:spPr>
            <a:xfrm>
              <a:off x="547002" y="516262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198081" y="0"/>
                  </a:moveTo>
                  <a:lnTo>
                    <a:pt x="152663" y="5232"/>
                  </a:lnTo>
                  <a:lnTo>
                    <a:pt x="110970" y="20135"/>
                  </a:lnTo>
                  <a:lnTo>
                    <a:pt x="74191" y="43521"/>
                  </a:lnTo>
                  <a:lnTo>
                    <a:pt x="43516" y="74199"/>
                  </a:lnTo>
                  <a:lnTo>
                    <a:pt x="20133" y="110980"/>
                  </a:lnTo>
                  <a:lnTo>
                    <a:pt x="5231" y="152675"/>
                  </a:lnTo>
                  <a:lnTo>
                    <a:pt x="0" y="198094"/>
                  </a:lnTo>
                  <a:lnTo>
                    <a:pt x="5231" y="243513"/>
                  </a:lnTo>
                  <a:lnTo>
                    <a:pt x="20133" y="285206"/>
                  </a:lnTo>
                  <a:lnTo>
                    <a:pt x="43516" y="321984"/>
                  </a:lnTo>
                  <a:lnTo>
                    <a:pt x="74191" y="352660"/>
                  </a:lnTo>
                  <a:lnTo>
                    <a:pt x="110970" y="376043"/>
                  </a:lnTo>
                  <a:lnTo>
                    <a:pt x="152663" y="390945"/>
                  </a:lnTo>
                  <a:lnTo>
                    <a:pt x="198081" y="396176"/>
                  </a:lnTo>
                  <a:lnTo>
                    <a:pt x="243500" y="390945"/>
                  </a:lnTo>
                  <a:lnTo>
                    <a:pt x="285193" y="376043"/>
                  </a:lnTo>
                  <a:lnTo>
                    <a:pt x="321972" y="352660"/>
                  </a:lnTo>
                  <a:lnTo>
                    <a:pt x="352647" y="321984"/>
                  </a:lnTo>
                  <a:lnTo>
                    <a:pt x="376030" y="285206"/>
                  </a:lnTo>
                  <a:lnTo>
                    <a:pt x="390932" y="243513"/>
                  </a:lnTo>
                  <a:lnTo>
                    <a:pt x="396163" y="198094"/>
                  </a:lnTo>
                  <a:lnTo>
                    <a:pt x="390932" y="152675"/>
                  </a:lnTo>
                  <a:lnTo>
                    <a:pt x="376030" y="110980"/>
                  </a:lnTo>
                  <a:lnTo>
                    <a:pt x="352647" y="74199"/>
                  </a:lnTo>
                  <a:lnTo>
                    <a:pt x="321972" y="43521"/>
                  </a:lnTo>
                  <a:lnTo>
                    <a:pt x="285193" y="20135"/>
                  </a:lnTo>
                  <a:lnTo>
                    <a:pt x="243500" y="5232"/>
                  </a:lnTo>
                  <a:lnTo>
                    <a:pt x="198081" y="0"/>
                  </a:lnTo>
                  <a:close/>
                </a:path>
              </a:pathLst>
            </a:custGeom>
            <a:solidFill>
              <a:srgbClr val="005469"/>
            </a:solidFill>
          </p:spPr>
          <p:txBody>
            <a:bodyPr wrap="square" lIns="0" tIns="0" rIns="0" bIns="0" rtlCol="0"/>
            <a:lstStyle/>
            <a:p>
              <a:pPr defTabSz="829178"/>
              <a:endParaRPr sz="1632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7" name="object 22">
              <a:extLst>
                <a:ext uri="{FF2B5EF4-FFF2-40B4-BE49-F238E27FC236}">
                  <a16:creationId xmlns:a16="http://schemas.microsoft.com/office/drawing/2014/main" id="{796387D2-D923-4B3C-895A-B99D80CEF3E5}"/>
                </a:ext>
              </a:extLst>
            </p:cNvPr>
            <p:cNvSpPr/>
            <p:nvPr/>
          </p:nvSpPr>
          <p:spPr>
            <a:xfrm>
              <a:off x="711445" y="5234284"/>
              <a:ext cx="67310" cy="253365"/>
            </a:xfrm>
            <a:custGeom>
              <a:avLst/>
              <a:gdLst/>
              <a:ahLst/>
              <a:cxnLst/>
              <a:rect l="l" t="t" r="r" b="b"/>
              <a:pathLst>
                <a:path w="67309" h="253364">
                  <a:moveTo>
                    <a:pt x="39535" y="0"/>
                  </a:moveTo>
                  <a:lnTo>
                    <a:pt x="27127" y="0"/>
                  </a:lnTo>
                  <a:lnTo>
                    <a:pt x="21310" y="1663"/>
                  </a:lnTo>
                  <a:lnTo>
                    <a:pt x="11087" y="8280"/>
                  </a:lnTo>
                  <a:lnTo>
                    <a:pt x="7099" y="12954"/>
                  </a:lnTo>
                  <a:lnTo>
                    <a:pt x="1422" y="25044"/>
                  </a:lnTo>
                  <a:lnTo>
                    <a:pt x="0" y="32092"/>
                  </a:lnTo>
                  <a:lnTo>
                    <a:pt x="0" y="40157"/>
                  </a:lnTo>
                  <a:lnTo>
                    <a:pt x="10388" y="92786"/>
                  </a:lnTo>
                  <a:lnTo>
                    <a:pt x="15211" y="109071"/>
                  </a:lnTo>
                  <a:lnTo>
                    <a:pt x="19297" y="123428"/>
                  </a:lnTo>
                  <a:lnTo>
                    <a:pt x="28908" y="165850"/>
                  </a:lnTo>
                  <a:lnTo>
                    <a:pt x="30848" y="186194"/>
                  </a:lnTo>
                  <a:lnTo>
                    <a:pt x="36588" y="186194"/>
                  </a:lnTo>
                  <a:lnTo>
                    <a:pt x="43256" y="140690"/>
                  </a:lnTo>
                  <a:lnTo>
                    <a:pt x="57975" y="89306"/>
                  </a:lnTo>
                  <a:lnTo>
                    <a:pt x="62050" y="74604"/>
                  </a:lnTo>
                  <a:lnTo>
                    <a:pt x="64958" y="61512"/>
                  </a:lnTo>
                  <a:lnTo>
                    <a:pt x="66703" y="50030"/>
                  </a:lnTo>
                  <a:lnTo>
                    <a:pt x="67284" y="40157"/>
                  </a:lnTo>
                  <a:lnTo>
                    <a:pt x="67236" y="32092"/>
                  </a:lnTo>
                  <a:lnTo>
                    <a:pt x="65735" y="25323"/>
                  </a:lnTo>
                  <a:lnTo>
                    <a:pt x="59524" y="13131"/>
                  </a:lnTo>
                  <a:lnTo>
                    <a:pt x="55397" y="8407"/>
                  </a:lnTo>
                  <a:lnTo>
                    <a:pt x="45059" y="1689"/>
                  </a:lnTo>
                  <a:lnTo>
                    <a:pt x="39535" y="0"/>
                  </a:lnTo>
                  <a:close/>
                </a:path>
                <a:path w="67309" h="253364">
                  <a:moveTo>
                    <a:pt x="43916" y="198132"/>
                  </a:moveTo>
                  <a:lnTo>
                    <a:pt x="23558" y="198132"/>
                  </a:lnTo>
                  <a:lnTo>
                    <a:pt x="15760" y="200456"/>
                  </a:lnTo>
                  <a:lnTo>
                    <a:pt x="5003" y="209753"/>
                  </a:lnTo>
                  <a:lnTo>
                    <a:pt x="2324" y="216585"/>
                  </a:lnTo>
                  <a:lnTo>
                    <a:pt x="2324" y="234569"/>
                  </a:lnTo>
                  <a:lnTo>
                    <a:pt x="5003" y="241363"/>
                  </a:lnTo>
                  <a:lnTo>
                    <a:pt x="15760" y="250558"/>
                  </a:lnTo>
                  <a:lnTo>
                    <a:pt x="23558" y="252857"/>
                  </a:lnTo>
                  <a:lnTo>
                    <a:pt x="43916" y="252857"/>
                  </a:lnTo>
                  <a:lnTo>
                    <a:pt x="51701" y="250532"/>
                  </a:lnTo>
                  <a:lnTo>
                    <a:pt x="62547" y="241223"/>
                  </a:lnTo>
                  <a:lnTo>
                    <a:pt x="65224" y="234569"/>
                  </a:lnTo>
                  <a:lnTo>
                    <a:pt x="65265" y="216585"/>
                  </a:lnTo>
                  <a:lnTo>
                    <a:pt x="62547" y="209753"/>
                  </a:lnTo>
                  <a:lnTo>
                    <a:pt x="51701" y="200456"/>
                  </a:lnTo>
                  <a:lnTo>
                    <a:pt x="43916" y="1981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defTabSz="829178"/>
              <a:endParaRPr sz="1632" dirty="0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4546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1357</Words>
  <Application>Microsoft Office PowerPoint</Application>
  <PresentationFormat>Widescreen</PresentationFormat>
  <Paragraphs>193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Black</vt:lpstr>
      <vt:lpstr>Calibri</vt:lpstr>
      <vt:lpstr>Lucida Sans Unicode</vt:lpstr>
      <vt:lpstr>Tahoma</vt:lpstr>
      <vt:lpstr>Times New Roman</vt:lpstr>
      <vt:lpstr>1_Office Theme</vt:lpstr>
      <vt:lpstr>Coupa Guidance  for New Suppliers</vt:lpstr>
      <vt:lpstr>Coupa Guidance for New Suppliers</vt:lpstr>
      <vt:lpstr>Coupa Guidance for New Suppliers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Coupa Guidance  for New Suppliers</dc:title>
  <dc:creator>Lori Lens-FitzGerald</dc:creator>
  <cp:lastModifiedBy>Lori Lens-FitzGerald</cp:lastModifiedBy>
  <cp:revision>1</cp:revision>
  <dcterms:created xsi:type="dcterms:W3CDTF">2019-05-16T12:04:52Z</dcterms:created>
  <dcterms:modified xsi:type="dcterms:W3CDTF">2019-05-16T12:05:43Z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4E936094-243E-4CF5-AAA2-C35D951D6B1E</vt:lpwstr>
  </property>
  <property fmtid="{D5CDD505-2E9C-101B-9397-08002B2CF9AE}" pid="3" name="ArticulatePath">
    <vt:lpwstr>Presentation1</vt:lpwstr>
  </property>
</Properties>
</file>